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embeddedFontLst>
    <p:embeddedFont>
      <p:font typeface="Instrument Sans Medium" panose="020B0604020202020204" charset="0"/>
      <p:regular r:id="rId9"/>
    </p:embeddedFont>
    <p:embeddedFont>
      <p:font typeface="Instrument Sans Semi Bold"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7" d="100"/>
          <a:sy n="77" d="100"/>
        </p:scale>
        <p:origin x="20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381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72565"/>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Project Alpha: Next-Generation Trade Processing Platform</a:t>
            </a:r>
            <a:endParaRPr lang="en-US" sz="4450" dirty="0"/>
          </a:p>
        </p:txBody>
      </p:sp>
      <p:sp>
        <p:nvSpPr>
          <p:cNvPr id="4" name="Text 1"/>
          <p:cNvSpPr/>
          <p:nvPr/>
        </p:nvSpPr>
        <p:spPr>
          <a:xfrm>
            <a:off x="6280190" y="3939064"/>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505468"/>
                </a:solidFill>
                <a:latin typeface="Instrument Sans Semi Bold" pitchFamily="34" charset="0"/>
                <a:ea typeface="Instrument Sans Semi Bold" pitchFamily="34" charset="-122"/>
                <a:cs typeface="Instrument Sans Semi Bold" pitchFamily="34" charset="-120"/>
              </a:rPr>
              <a:t>Elevating Middle Office Efficiency through Modern Technology</a:t>
            </a:r>
            <a:endParaRPr lang="en-US" sz="3550" dirty="0"/>
          </a:p>
        </p:txBody>
      </p:sp>
      <p:sp>
        <p:nvSpPr>
          <p:cNvPr id="5" name="Text 2"/>
          <p:cNvSpPr/>
          <p:nvPr/>
        </p:nvSpPr>
        <p:spPr>
          <a:xfrm>
            <a:off x="6280190" y="5413177"/>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Developed from scratch by Coding Agent Jules</a:t>
            </a:r>
            <a:endParaRPr lang="en-US" sz="1750" dirty="0"/>
          </a:p>
        </p:txBody>
      </p:sp>
      <p:sp>
        <p:nvSpPr>
          <p:cNvPr id="6" name="Text 3"/>
          <p:cNvSpPr/>
          <p:nvPr/>
        </p:nvSpPr>
        <p:spPr>
          <a:xfrm>
            <a:off x="6280190" y="6031230"/>
            <a:ext cx="7556421" cy="725805"/>
          </a:xfrm>
          <a:prstGeom prst="rect">
            <a:avLst/>
          </a:prstGeom>
          <a:noFill/>
          <a:ln/>
        </p:spPr>
        <p:txBody>
          <a:bodyPr wrap="square" lIns="0" tIns="0" rIns="0" bIns="0" rtlCol="0" anchor="t"/>
          <a:lstStyle/>
          <a:p>
            <a:pPr marL="0" indent="0" algn="l">
              <a:lnSpc>
                <a:spcPts val="2850"/>
              </a:lnSpc>
              <a:buNone/>
            </a:pPr>
            <a:r>
              <a:rPr lang="en-US" sz="1750" b="1" dirty="0">
                <a:solidFill>
                  <a:srgbClr val="5B5F71"/>
                </a:solidFill>
                <a:latin typeface="Instrument Sans Medium" pitchFamily="34" charset="0"/>
                <a:ea typeface="Instrument Sans Medium" pitchFamily="34" charset="-122"/>
                <a:cs typeface="Instrument Sans Medium" pitchFamily="34" charset="-120"/>
              </a:rPr>
              <a:t>Note:</a:t>
            </a:r>
            <a:r>
              <a:rPr lang="en-US" sz="1750" dirty="0">
                <a:solidFill>
                  <a:srgbClr val="5B5F71"/>
                </a:solidFill>
                <a:latin typeface="Instrument Sans Medium" pitchFamily="34" charset="0"/>
                <a:ea typeface="Instrument Sans Medium" pitchFamily="34" charset="-122"/>
                <a:cs typeface="Instrument Sans Medium" pitchFamily="34" charset="-120"/>
              </a:rPr>
              <a:t> This presentation includes key achievements, known limitations, and best practices for future development.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50426" y="432435"/>
            <a:ext cx="9478566" cy="491371"/>
          </a:xfrm>
          <a:prstGeom prst="rect">
            <a:avLst/>
          </a:prstGeom>
          <a:noFill/>
          <a:ln/>
        </p:spPr>
        <p:txBody>
          <a:bodyPr wrap="none" lIns="0" tIns="0" rIns="0" bIns="0" rtlCol="0" anchor="t"/>
          <a:lstStyle/>
          <a:p>
            <a:pPr marL="0" indent="0" algn="l">
              <a:lnSpc>
                <a:spcPts val="3850"/>
              </a:lnSpc>
              <a:buNone/>
            </a:pPr>
            <a:r>
              <a:rPr lang="en-US" sz="3050" dirty="0">
                <a:solidFill>
                  <a:srgbClr val="505468"/>
                </a:solidFill>
                <a:latin typeface="Instrument Sans Semi Bold" pitchFamily="34" charset="0"/>
                <a:ea typeface="Instrument Sans Semi Bold" pitchFamily="34" charset="-122"/>
                <a:cs typeface="Instrument Sans Semi Bold" pitchFamily="34" charset="-120"/>
              </a:rPr>
              <a:t>Introduction to AI Agents &amp; Project Alpha's Purpose</a:t>
            </a:r>
            <a:endParaRPr lang="en-US" sz="3050" dirty="0"/>
          </a:p>
        </p:txBody>
      </p:sp>
      <p:pic>
        <p:nvPicPr>
          <p:cNvPr id="3" name="Image 0" descr="preencoded.png"/>
          <p:cNvPicPr>
            <a:picLocks noChangeAspect="1"/>
          </p:cNvPicPr>
          <p:nvPr/>
        </p:nvPicPr>
        <p:blipFill>
          <a:blip r:embed="rId3"/>
          <a:stretch>
            <a:fillRect/>
          </a:stretch>
        </p:blipFill>
        <p:spPr>
          <a:xfrm>
            <a:off x="550426" y="1336596"/>
            <a:ext cx="5181600" cy="5181600"/>
          </a:xfrm>
          <a:prstGeom prst="rect">
            <a:avLst/>
          </a:prstGeom>
        </p:spPr>
      </p:pic>
      <p:sp>
        <p:nvSpPr>
          <p:cNvPr id="4" name="Text 1"/>
          <p:cNvSpPr/>
          <p:nvPr/>
        </p:nvSpPr>
        <p:spPr>
          <a:xfrm>
            <a:off x="6123265" y="1316831"/>
            <a:ext cx="2741771" cy="294799"/>
          </a:xfrm>
          <a:prstGeom prst="rect">
            <a:avLst/>
          </a:prstGeom>
          <a:noFill/>
          <a:ln/>
        </p:spPr>
        <p:txBody>
          <a:bodyPr wrap="none" lIns="0" tIns="0" rIns="0" bIns="0" rtlCol="0" anchor="t"/>
          <a:lstStyle/>
          <a:p>
            <a:pPr marL="0" indent="0" algn="l">
              <a:lnSpc>
                <a:spcPts val="2300"/>
              </a:lnSpc>
              <a:buNone/>
            </a:pPr>
            <a:r>
              <a:rPr lang="en-US" sz="1850" dirty="0">
                <a:solidFill>
                  <a:srgbClr val="505468"/>
                </a:solidFill>
                <a:latin typeface="Instrument Sans Semi Bold" pitchFamily="34" charset="0"/>
                <a:ea typeface="Instrument Sans Semi Bold" pitchFamily="34" charset="-122"/>
                <a:cs typeface="Instrument Sans Semi Bold" pitchFamily="34" charset="-120"/>
              </a:rPr>
              <a:t>What is a Coding Agent?</a:t>
            </a:r>
            <a:endParaRPr lang="en-US" sz="1850" dirty="0"/>
          </a:p>
        </p:txBody>
      </p:sp>
      <p:sp>
        <p:nvSpPr>
          <p:cNvPr id="5" name="Text 2"/>
          <p:cNvSpPr/>
          <p:nvPr/>
        </p:nvSpPr>
        <p:spPr>
          <a:xfrm>
            <a:off x="6123265" y="1768793"/>
            <a:ext cx="7964210" cy="754737"/>
          </a:xfrm>
          <a:prstGeom prst="rect">
            <a:avLst/>
          </a:prstGeom>
          <a:noFill/>
          <a:ln/>
        </p:spPr>
        <p:txBody>
          <a:bodyPr wrap="square" lIns="0" tIns="0" rIns="0" bIns="0" rtlCol="0" anchor="t"/>
          <a:lstStyle/>
          <a:p>
            <a:pPr marL="0" indent="0" algn="l">
              <a:lnSpc>
                <a:spcPts val="1950"/>
              </a:lnSpc>
              <a:buNone/>
            </a:pPr>
            <a:r>
              <a:rPr lang="en-US" sz="1200" dirty="0">
                <a:solidFill>
                  <a:srgbClr val="5B5F71"/>
                </a:solidFill>
                <a:latin typeface="Instrument Sans Medium" pitchFamily="34" charset="0"/>
                <a:ea typeface="Instrument Sans Medium" pitchFamily="34" charset="-122"/>
                <a:cs typeface="Instrument Sans Medium" pitchFamily="34" charset="-120"/>
              </a:rPr>
              <a:t>A Coding Agent is an AI system designed to assist with or perform software development tasks autonomously. It can understand a project's goals, write and debug code, manage dependencies, and interact with version control systems like Git. Our project used "Jules" to simulate a real-world development scenario.</a:t>
            </a:r>
            <a:endParaRPr lang="en-US" sz="1200" dirty="0"/>
          </a:p>
        </p:txBody>
      </p:sp>
      <p:sp>
        <p:nvSpPr>
          <p:cNvPr id="6" name="Shape 3"/>
          <p:cNvSpPr/>
          <p:nvPr/>
        </p:nvSpPr>
        <p:spPr>
          <a:xfrm>
            <a:off x="550426" y="6872049"/>
            <a:ext cx="13529548" cy="1509713"/>
          </a:xfrm>
          <a:prstGeom prst="roundRect">
            <a:avLst>
              <a:gd name="adj" fmla="val 4375"/>
            </a:avLst>
          </a:prstGeom>
          <a:solidFill>
            <a:srgbClr val="FFFFFF">
              <a:alpha val="95000"/>
            </a:srgbClr>
          </a:solidFill>
          <a:ln w="22860">
            <a:solidFill>
              <a:srgbClr val="505468"/>
            </a:solidFill>
            <a:prstDash val="solid"/>
          </a:ln>
        </p:spPr>
      </p:sp>
      <p:sp>
        <p:nvSpPr>
          <p:cNvPr id="7" name="Shape 4"/>
          <p:cNvSpPr/>
          <p:nvPr/>
        </p:nvSpPr>
        <p:spPr>
          <a:xfrm>
            <a:off x="550426" y="6872049"/>
            <a:ext cx="45720" cy="1509713"/>
          </a:xfrm>
          <a:prstGeom prst="roundRect">
            <a:avLst>
              <a:gd name="adj" fmla="val 144475"/>
            </a:avLst>
          </a:prstGeom>
          <a:solidFill>
            <a:srgbClr val="505468"/>
          </a:solidFill>
          <a:ln/>
        </p:spPr>
      </p:sp>
      <p:sp>
        <p:nvSpPr>
          <p:cNvPr id="8" name="Text 5"/>
          <p:cNvSpPr/>
          <p:nvPr/>
        </p:nvSpPr>
        <p:spPr>
          <a:xfrm>
            <a:off x="776168" y="7052072"/>
            <a:ext cx="5845493" cy="245626"/>
          </a:xfrm>
          <a:prstGeom prst="rect">
            <a:avLst/>
          </a:prstGeom>
          <a:noFill/>
          <a:ln/>
        </p:spPr>
        <p:txBody>
          <a:bodyPr wrap="none" lIns="0" tIns="0" rIns="0" bIns="0" rtlCol="0" anchor="t"/>
          <a:lstStyle/>
          <a:p>
            <a:pPr marL="0" indent="0" algn="l">
              <a:lnSpc>
                <a:spcPts val="1900"/>
              </a:lnSpc>
              <a:buNone/>
            </a:pPr>
            <a:r>
              <a:rPr lang="en-US" sz="1500" dirty="0">
                <a:solidFill>
                  <a:srgbClr val="5B5F71"/>
                </a:solidFill>
                <a:latin typeface="Instrument Sans Semi Bold" pitchFamily="34" charset="0"/>
                <a:ea typeface="Instrument Sans Semi Bold" pitchFamily="34" charset="-122"/>
                <a:cs typeface="Instrument Sans Semi Bold" pitchFamily="34" charset="-120"/>
              </a:rPr>
              <a:t>Project Alpha: A Proof of Concept for AI-Powered Development</a:t>
            </a:r>
            <a:endParaRPr lang="en-US" sz="1500" dirty="0"/>
          </a:p>
        </p:txBody>
      </p:sp>
      <p:sp>
        <p:nvSpPr>
          <p:cNvPr id="9" name="Text 6"/>
          <p:cNvSpPr/>
          <p:nvPr/>
        </p:nvSpPr>
        <p:spPr>
          <a:xfrm>
            <a:off x="776168" y="7391995"/>
            <a:ext cx="13123783" cy="503158"/>
          </a:xfrm>
          <a:prstGeom prst="rect">
            <a:avLst/>
          </a:prstGeom>
          <a:noFill/>
          <a:ln/>
        </p:spPr>
        <p:txBody>
          <a:bodyPr wrap="square" lIns="0" tIns="0" rIns="0" bIns="0" rtlCol="0" anchor="t"/>
          <a:lstStyle/>
          <a:p>
            <a:pPr marL="342900" indent="-342900" algn="l">
              <a:lnSpc>
                <a:spcPts val="1950"/>
              </a:lnSpc>
              <a:buSzPct val="100000"/>
              <a:buChar char="•"/>
            </a:pPr>
            <a:r>
              <a:rPr lang="en-US" sz="1200" dirty="0">
                <a:solidFill>
                  <a:srgbClr val="5B5F71"/>
                </a:solidFill>
                <a:latin typeface="Instrument Sans Medium" pitchFamily="34" charset="0"/>
                <a:ea typeface="Instrument Sans Medium" pitchFamily="34" charset="-122"/>
                <a:cs typeface="Instrument Sans Medium" pitchFamily="34" charset="-120"/>
              </a:rPr>
              <a:t>The primary objective of Project Alpha was </a:t>
            </a:r>
            <a:r>
              <a:rPr lang="en-US" sz="1200" b="1" dirty="0">
                <a:solidFill>
                  <a:srgbClr val="5B5F71"/>
                </a:solidFill>
                <a:latin typeface="Instrument Sans Medium" pitchFamily="34" charset="0"/>
                <a:ea typeface="Instrument Sans Medium" pitchFamily="34" charset="-122"/>
                <a:cs typeface="Instrument Sans Medium" pitchFamily="34" charset="-120"/>
              </a:rPr>
              <a:t>not</a:t>
            </a:r>
            <a:r>
              <a:rPr lang="en-US" sz="1200" dirty="0">
                <a:solidFill>
                  <a:srgbClr val="5B5F71"/>
                </a:solidFill>
                <a:latin typeface="Instrument Sans Medium" pitchFamily="34" charset="0"/>
                <a:ea typeface="Instrument Sans Medium" pitchFamily="34" charset="-122"/>
                <a:cs typeface="Instrument Sans Medium" pitchFamily="34" charset="-120"/>
              </a:rPr>
              <a:t> to automate an existing manual workflow. It was a strategic Proof of Concept (POC) to meticulously understand the challenges, benefits, and best practices involved with using an AI agent for a greenfield development project.</a:t>
            </a:r>
            <a:endParaRPr lang="en-US" sz="1200" dirty="0"/>
          </a:p>
        </p:txBody>
      </p:sp>
      <p:sp>
        <p:nvSpPr>
          <p:cNvPr id="10" name="Text 7"/>
          <p:cNvSpPr/>
          <p:nvPr/>
        </p:nvSpPr>
        <p:spPr>
          <a:xfrm>
            <a:off x="776168" y="7950160"/>
            <a:ext cx="13123783" cy="251579"/>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5B5F71"/>
                </a:solidFill>
                <a:latin typeface="Instrument Sans Medium" pitchFamily="34" charset="0"/>
                <a:ea typeface="Instrument Sans Medium" pitchFamily="34" charset="-122"/>
                <a:cs typeface="Instrument Sans Medium" pitchFamily="34" charset="-120"/>
              </a:rPr>
              <a:t>The "Trade Processing Platform" was selected as a complex, multi-faceted business problem to rigorously test the agent's capabilities from end-to-end.</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69488" y="526018"/>
            <a:ext cx="9550241" cy="597813"/>
          </a:xfrm>
          <a:prstGeom prst="rect">
            <a:avLst/>
          </a:prstGeom>
          <a:noFill/>
          <a:ln/>
        </p:spPr>
        <p:txBody>
          <a:bodyPr wrap="none" lIns="0" tIns="0" rIns="0" bIns="0" rtlCol="0" anchor="t"/>
          <a:lstStyle/>
          <a:p>
            <a:pPr marL="0" indent="0" algn="l">
              <a:lnSpc>
                <a:spcPts val="4700"/>
              </a:lnSpc>
              <a:buNone/>
            </a:pPr>
            <a:r>
              <a:rPr lang="en-US" sz="3750" dirty="0">
                <a:solidFill>
                  <a:srgbClr val="505468"/>
                </a:solidFill>
                <a:latin typeface="Instrument Sans Semi Bold" pitchFamily="34" charset="0"/>
                <a:ea typeface="Instrument Sans Semi Bold" pitchFamily="34" charset="-122"/>
                <a:cs typeface="Instrument Sans Semi Bold" pitchFamily="34" charset="-120"/>
              </a:rPr>
              <a:t>Key Architectural Milestones &amp; Limitations</a:t>
            </a:r>
            <a:endParaRPr lang="en-US" sz="3750" dirty="0"/>
          </a:p>
        </p:txBody>
      </p:sp>
      <p:sp>
        <p:nvSpPr>
          <p:cNvPr id="3" name="Text 1"/>
          <p:cNvSpPr/>
          <p:nvPr/>
        </p:nvSpPr>
        <p:spPr>
          <a:xfrm>
            <a:off x="669488" y="1410653"/>
            <a:ext cx="5224462" cy="358616"/>
          </a:xfrm>
          <a:prstGeom prst="rect">
            <a:avLst/>
          </a:prstGeom>
          <a:noFill/>
          <a:ln/>
        </p:spPr>
        <p:txBody>
          <a:bodyPr wrap="none" lIns="0" tIns="0" rIns="0" bIns="0" rtlCol="0" anchor="t"/>
          <a:lstStyle/>
          <a:p>
            <a:pPr marL="0" indent="0" algn="l">
              <a:lnSpc>
                <a:spcPts val="2800"/>
              </a:lnSpc>
              <a:buNone/>
            </a:pPr>
            <a:r>
              <a:rPr lang="en-US" sz="2250" dirty="0">
                <a:solidFill>
                  <a:srgbClr val="505468"/>
                </a:solidFill>
                <a:latin typeface="Instrument Sans Semi Bold" pitchFamily="34" charset="0"/>
                <a:ea typeface="Instrument Sans Semi Bold" pitchFamily="34" charset="-122"/>
                <a:cs typeface="Instrument Sans Semi Bold" pitchFamily="34" charset="-120"/>
              </a:rPr>
              <a:t>Building a Robust, Scalable Foundation</a:t>
            </a:r>
            <a:endParaRPr lang="en-US" sz="2250" dirty="0"/>
          </a:p>
        </p:txBody>
      </p:sp>
      <p:pic>
        <p:nvPicPr>
          <p:cNvPr id="4" name="Image 0" descr="preencoded.png"/>
          <p:cNvPicPr>
            <a:picLocks noChangeAspect="1"/>
          </p:cNvPicPr>
          <p:nvPr/>
        </p:nvPicPr>
        <p:blipFill>
          <a:blip r:embed="rId3"/>
          <a:stretch>
            <a:fillRect/>
          </a:stretch>
        </p:blipFill>
        <p:spPr>
          <a:xfrm>
            <a:off x="669488" y="2056090"/>
            <a:ext cx="4430435" cy="765096"/>
          </a:xfrm>
          <a:prstGeom prst="rect">
            <a:avLst/>
          </a:prstGeom>
        </p:spPr>
      </p:pic>
      <p:sp>
        <p:nvSpPr>
          <p:cNvPr id="5" name="Text 2"/>
          <p:cNvSpPr/>
          <p:nvPr/>
        </p:nvSpPr>
        <p:spPr>
          <a:xfrm>
            <a:off x="860703" y="3012400"/>
            <a:ext cx="2391013" cy="298847"/>
          </a:xfrm>
          <a:prstGeom prst="rect">
            <a:avLst/>
          </a:prstGeom>
          <a:noFill/>
          <a:ln/>
        </p:spPr>
        <p:txBody>
          <a:bodyPr wrap="none" lIns="0" tIns="0" rIns="0" bIns="0" rtlCol="0" anchor="t"/>
          <a:lstStyle/>
          <a:p>
            <a:pPr marL="0" indent="0" algn="l">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Kafka Integration</a:t>
            </a:r>
            <a:endParaRPr lang="en-US" sz="1850" dirty="0"/>
          </a:p>
        </p:txBody>
      </p:sp>
      <p:sp>
        <p:nvSpPr>
          <p:cNvPr id="6" name="Text 3"/>
          <p:cNvSpPr/>
          <p:nvPr/>
        </p:nvSpPr>
        <p:spPr>
          <a:xfrm>
            <a:off x="860703" y="3425904"/>
            <a:ext cx="4048006" cy="918329"/>
          </a:xfrm>
          <a:prstGeom prst="rect">
            <a:avLst/>
          </a:prstGeom>
          <a:noFill/>
          <a:ln/>
        </p:spPr>
        <p:txBody>
          <a:bodyPr wrap="squar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The project successfully established a connection to Kafka, allowing the application to consume and store raw JSON messages.</a:t>
            </a:r>
            <a:endParaRPr lang="en-US" sz="1500" dirty="0"/>
          </a:p>
        </p:txBody>
      </p:sp>
      <p:sp>
        <p:nvSpPr>
          <p:cNvPr id="7" name="Shape 4"/>
          <p:cNvSpPr/>
          <p:nvPr/>
        </p:nvSpPr>
        <p:spPr>
          <a:xfrm>
            <a:off x="860703" y="4559379"/>
            <a:ext cx="4048006" cy="1731050"/>
          </a:xfrm>
          <a:prstGeom prst="roundRect">
            <a:avLst>
              <a:gd name="adj" fmla="val 4641"/>
            </a:avLst>
          </a:prstGeom>
          <a:solidFill>
            <a:srgbClr val="FFB3B4"/>
          </a:solidFill>
          <a:ln/>
        </p:spPr>
      </p:sp>
      <p:pic>
        <p:nvPicPr>
          <p:cNvPr id="8" name="Image 1" descr="preencoded.png"/>
          <p:cNvPicPr>
            <a:picLocks noChangeAspect="1"/>
          </p:cNvPicPr>
          <p:nvPr/>
        </p:nvPicPr>
        <p:blipFill>
          <a:blip r:embed="rId4"/>
          <a:stretch>
            <a:fillRect/>
          </a:stretch>
        </p:blipFill>
        <p:spPr>
          <a:xfrm>
            <a:off x="1051917" y="4851916"/>
            <a:ext cx="239078" cy="191214"/>
          </a:xfrm>
          <a:prstGeom prst="rect">
            <a:avLst/>
          </a:prstGeom>
        </p:spPr>
      </p:pic>
      <p:sp>
        <p:nvSpPr>
          <p:cNvPr id="9" name="Text 5"/>
          <p:cNvSpPr/>
          <p:nvPr/>
        </p:nvSpPr>
        <p:spPr>
          <a:xfrm>
            <a:off x="1482209" y="4798338"/>
            <a:ext cx="3235285" cy="1224439"/>
          </a:xfrm>
          <a:prstGeom prst="rect">
            <a:avLst/>
          </a:prstGeom>
          <a:noFill/>
          <a:ln/>
        </p:spPr>
        <p:txBody>
          <a:bodyPr wrap="square" lIns="0" tIns="0" rIns="0" bIns="0" rtlCol="0" anchor="t"/>
          <a:lstStyle/>
          <a:p>
            <a:pPr marL="0" indent="0" algn="l">
              <a:lnSpc>
                <a:spcPts val="2400"/>
              </a:lnSpc>
              <a:buNone/>
            </a:pPr>
            <a:r>
              <a:rPr lang="en-US" sz="1500" b="1" dirty="0">
                <a:solidFill>
                  <a:srgbClr val="000000"/>
                </a:solidFill>
                <a:latin typeface="Instrument Sans Medium" pitchFamily="34" charset="0"/>
                <a:ea typeface="Instrument Sans Medium" pitchFamily="34" charset="-122"/>
                <a:cs typeface="Instrument Sans Medium" pitchFamily="34" charset="-120"/>
              </a:rPr>
              <a:t>Limitation:</a:t>
            </a:r>
            <a:r>
              <a:rPr lang="en-US" sz="1500" dirty="0">
                <a:solidFill>
                  <a:srgbClr val="000000"/>
                </a:solidFill>
                <a:latin typeface="Instrument Sans Medium" pitchFamily="34" charset="0"/>
                <a:ea typeface="Instrument Sans Medium" pitchFamily="34" charset="-122"/>
                <a:cs typeface="Instrument Sans Medium" pitchFamily="34" charset="-120"/>
              </a:rPr>
              <a:t> The initial implementation required a fix to handle poison pill messages, which could halt the consumer.</a:t>
            </a:r>
            <a:endParaRPr lang="en-US" sz="1500" dirty="0"/>
          </a:p>
        </p:txBody>
      </p:sp>
      <p:pic>
        <p:nvPicPr>
          <p:cNvPr id="10" name="Image 2" descr="preencoded.png"/>
          <p:cNvPicPr>
            <a:picLocks noChangeAspect="1"/>
          </p:cNvPicPr>
          <p:nvPr/>
        </p:nvPicPr>
        <p:blipFill>
          <a:blip r:embed="rId5"/>
          <a:stretch>
            <a:fillRect/>
          </a:stretch>
        </p:blipFill>
        <p:spPr>
          <a:xfrm>
            <a:off x="5099923" y="2056090"/>
            <a:ext cx="4430435" cy="765096"/>
          </a:xfrm>
          <a:prstGeom prst="rect">
            <a:avLst/>
          </a:prstGeom>
        </p:spPr>
      </p:pic>
      <p:sp>
        <p:nvSpPr>
          <p:cNvPr id="11" name="Text 6"/>
          <p:cNvSpPr/>
          <p:nvPr/>
        </p:nvSpPr>
        <p:spPr>
          <a:xfrm>
            <a:off x="5291138" y="3012400"/>
            <a:ext cx="2749987" cy="298847"/>
          </a:xfrm>
          <a:prstGeom prst="rect">
            <a:avLst/>
          </a:prstGeom>
          <a:noFill/>
          <a:ln/>
        </p:spPr>
        <p:txBody>
          <a:bodyPr wrap="none" lIns="0" tIns="0" rIns="0" bIns="0" rtlCol="0" anchor="t"/>
          <a:lstStyle/>
          <a:p>
            <a:pPr marL="0" indent="0" algn="l">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Database Modernization</a:t>
            </a:r>
            <a:endParaRPr lang="en-US" sz="1850" dirty="0"/>
          </a:p>
        </p:txBody>
      </p:sp>
      <p:sp>
        <p:nvSpPr>
          <p:cNvPr id="12" name="Text 7"/>
          <p:cNvSpPr/>
          <p:nvPr/>
        </p:nvSpPr>
        <p:spPr>
          <a:xfrm>
            <a:off x="5291138" y="3425904"/>
            <a:ext cx="4048006" cy="918329"/>
          </a:xfrm>
          <a:prstGeom prst="rect">
            <a:avLst/>
          </a:prstGeom>
          <a:noFill/>
          <a:ln/>
        </p:spPr>
        <p:txBody>
          <a:bodyPr wrap="squar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The application was migrated from a brittle Oracle-based system to a flexible architecture supporting both H2 and MySQL.</a:t>
            </a:r>
            <a:endParaRPr lang="en-US" sz="1500" dirty="0"/>
          </a:p>
        </p:txBody>
      </p:sp>
      <p:sp>
        <p:nvSpPr>
          <p:cNvPr id="13" name="Shape 8"/>
          <p:cNvSpPr/>
          <p:nvPr/>
        </p:nvSpPr>
        <p:spPr>
          <a:xfrm>
            <a:off x="5291138" y="4559379"/>
            <a:ext cx="4048006" cy="2037159"/>
          </a:xfrm>
          <a:prstGeom prst="roundRect">
            <a:avLst>
              <a:gd name="adj" fmla="val 3944"/>
            </a:avLst>
          </a:prstGeom>
          <a:solidFill>
            <a:srgbClr val="FFB3B4"/>
          </a:solidFill>
          <a:ln/>
        </p:spPr>
      </p:sp>
      <p:pic>
        <p:nvPicPr>
          <p:cNvPr id="14" name="Image 3" descr="preencoded.png"/>
          <p:cNvPicPr>
            <a:picLocks noChangeAspect="1"/>
          </p:cNvPicPr>
          <p:nvPr/>
        </p:nvPicPr>
        <p:blipFill>
          <a:blip r:embed="rId4"/>
          <a:stretch>
            <a:fillRect/>
          </a:stretch>
        </p:blipFill>
        <p:spPr>
          <a:xfrm>
            <a:off x="5482352" y="4851916"/>
            <a:ext cx="239078" cy="191214"/>
          </a:xfrm>
          <a:prstGeom prst="rect">
            <a:avLst/>
          </a:prstGeom>
        </p:spPr>
      </p:pic>
      <p:sp>
        <p:nvSpPr>
          <p:cNvPr id="15" name="Text 9"/>
          <p:cNvSpPr/>
          <p:nvPr/>
        </p:nvSpPr>
        <p:spPr>
          <a:xfrm>
            <a:off x="5912644" y="4798338"/>
            <a:ext cx="3235285" cy="1530548"/>
          </a:xfrm>
          <a:prstGeom prst="rect">
            <a:avLst/>
          </a:prstGeom>
          <a:noFill/>
          <a:ln/>
        </p:spPr>
        <p:txBody>
          <a:bodyPr wrap="square" lIns="0" tIns="0" rIns="0" bIns="0" rtlCol="0" anchor="t"/>
          <a:lstStyle/>
          <a:p>
            <a:pPr marL="0" indent="0" algn="l">
              <a:lnSpc>
                <a:spcPts val="2400"/>
              </a:lnSpc>
              <a:buNone/>
            </a:pPr>
            <a:r>
              <a:rPr lang="en-US" sz="1500" b="1" dirty="0">
                <a:solidFill>
                  <a:srgbClr val="000000"/>
                </a:solidFill>
                <a:latin typeface="Instrument Sans Medium" pitchFamily="34" charset="0"/>
                <a:ea typeface="Instrument Sans Medium" pitchFamily="34" charset="-122"/>
                <a:cs typeface="Instrument Sans Medium" pitchFamily="34" charset="-120"/>
              </a:rPr>
              <a:t>Limitation:</a:t>
            </a:r>
            <a:r>
              <a:rPr lang="en-US" sz="1500" dirty="0">
                <a:solidFill>
                  <a:srgbClr val="000000"/>
                </a:solidFill>
                <a:latin typeface="Instrument Sans Medium" pitchFamily="34" charset="0"/>
                <a:ea typeface="Instrument Sans Medium" pitchFamily="34" charset="-122"/>
                <a:cs typeface="Instrument Sans Medium" pitchFamily="34" charset="-120"/>
              </a:rPr>
              <a:t> This migration proved challenging, with multiple fixes required to resolve runtime errors related to driver scope, dialect compatibility, and startup order.</a:t>
            </a:r>
            <a:endParaRPr lang="en-US" sz="1500" dirty="0"/>
          </a:p>
        </p:txBody>
      </p:sp>
      <p:pic>
        <p:nvPicPr>
          <p:cNvPr id="16" name="Image 4" descr="preencoded.png"/>
          <p:cNvPicPr>
            <a:picLocks noChangeAspect="1"/>
          </p:cNvPicPr>
          <p:nvPr/>
        </p:nvPicPr>
        <p:blipFill>
          <a:blip r:embed="rId6"/>
          <a:stretch>
            <a:fillRect/>
          </a:stretch>
        </p:blipFill>
        <p:spPr>
          <a:xfrm>
            <a:off x="9530358" y="2056090"/>
            <a:ext cx="4430435" cy="765096"/>
          </a:xfrm>
          <a:prstGeom prst="rect">
            <a:avLst/>
          </a:prstGeom>
        </p:spPr>
      </p:pic>
      <p:sp>
        <p:nvSpPr>
          <p:cNvPr id="17" name="Text 10"/>
          <p:cNvSpPr/>
          <p:nvPr/>
        </p:nvSpPr>
        <p:spPr>
          <a:xfrm>
            <a:off x="9721572" y="3012400"/>
            <a:ext cx="2784396" cy="298847"/>
          </a:xfrm>
          <a:prstGeom prst="rect">
            <a:avLst/>
          </a:prstGeom>
          <a:noFill/>
          <a:ln/>
        </p:spPr>
        <p:txBody>
          <a:bodyPr wrap="none" lIns="0" tIns="0" rIns="0" bIns="0" rtlCol="0" anchor="t"/>
          <a:lstStyle/>
          <a:p>
            <a:pPr marL="0" indent="0" algn="l">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Service-Oriented Design</a:t>
            </a:r>
            <a:endParaRPr lang="en-US" sz="1850" dirty="0"/>
          </a:p>
        </p:txBody>
      </p:sp>
      <p:sp>
        <p:nvSpPr>
          <p:cNvPr id="18" name="Text 11"/>
          <p:cNvSpPr/>
          <p:nvPr/>
        </p:nvSpPr>
        <p:spPr>
          <a:xfrm>
            <a:off x="9721572" y="3425904"/>
            <a:ext cx="4048006" cy="1530548"/>
          </a:xfrm>
          <a:prstGeom prst="rect">
            <a:avLst/>
          </a:prstGeom>
          <a:noFill/>
          <a:ln/>
        </p:spPr>
        <p:txBody>
          <a:bodyPr wrap="squar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Asynchronous message processing was introduced to prevent listener bottlenecks. A retry mechanism was implemented for database connection failures, ensuring system resilience.</a:t>
            </a:r>
            <a:endParaRPr lang="en-US" sz="1500" dirty="0"/>
          </a:p>
        </p:txBody>
      </p:sp>
      <p:sp>
        <p:nvSpPr>
          <p:cNvPr id="19" name="Shape 12"/>
          <p:cNvSpPr/>
          <p:nvPr/>
        </p:nvSpPr>
        <p:spPr>
          <a:xfrm>
            <a:off x="9721572" y="5171599"/>
            <a:ext cx="4048006" cy="2343269"/>
          </a:xfrm>
          <a:prstGeom prst="roundRect">
            <a:avLst>
              <a:gd name="adj" fmla="val 3429"/>
            </a:avLst>
          </a:prstGeom>
          <a:solidFill>
            <a:srgbClr val="FFB3B4"/>
          </a:solidFill>
          <a:ln/>
        </p:spPr>
      </p:sp>
      <p:pic>
        <p:nvPicPr>
          <p:cNvPr id="20" name="Image 5" descr="preencoded.png"/>
          <p:cNvPicPr>
            <a:picLocks noChangeAspect="1"/>
          </p:cNvPicPr>
          <p:nvPr/>
        </p:nvPicPr>
        <p:blipFill>
          <a:blip r:embed="rId4"/>
          <a:stretch>
            <a:fillRect/>
          </a:stretch>
        </p:blipFill>
        <p:spPr>
          <a:xfrm>
            <a:off x="9912787" y="5464135"/>
            <a:ext cx="239078" cy="191214"/>
          </a:xfrm>
          <a:prstGeom prst="rect">
            <a:avLst/>
          </a:prstGeom>
        </p:spPr>
      </p:pic>
      <p:sp>
        <p:nvSpPr>
          <p:cNvPr id="21" name="Text 13"/>
          <p:cNvSpPr/>
          <p:nvPr/>
        </p:nvSpPr>
        <p:spPr>
          <a:xfrm>
            <a:off x="10343078" y="5410557"/>
            <a:ext cx="3235285" cy="1836658"/>
          </a:xfrm>
          <a:prstGeom prst="rect">
            <a:avLst/>
          </a:prstGeom>
          <a:noFill/>
          <a:ln/>
        </p:spPr>
        <p:txBody>
          <a:bodyPr wrap="square" lIns="0" tIns="0" rIns="0" bIns="0" rtlCol="0" anchor="t"/>
          <a:lstStyle/>
          <a:p>
            <a:pPr marL="0" indent="0" algn="l">
              <a:lnSpc>
                <a:spcPts val="2400"/>
              </a:lnSpc>
              <a:buNone/>
            </a:pPr>
            <a:r>
              <a:rPr lang="en-US" sz="1500" b="1" dirty="0">
                <a:solidFill>
                  <a:srgbClr val="000000"/>
                </a:solidFill>
                <a:latin typeface="Instrument Sans Medium" pitchFamily="34" charset="0"/>
                <a:ea typeface="Instrument Sans Medium" pitchFamily="34" charset="-122"/>
                <a:cs typeface="Instrument Sans Medium" pitchFamily="34" charset="-120"/>
              </a:rPr>
              <a:t>Limitation:</a:t>
            </a:r>
            <a:r>
              <a:rPr lang="en-US" sz="1500" dirty="0">
                <a:solidFill>
                  <a:srgbClr val="000000"/>
                </a:solidFill>
                <a:latin typeface="Instrument Sans Medium" pitchFamily="34" charset="0"/>
                <a:ea typeface="Instrument Sans Medium" pitchFamily="34" charset="-122"/>
                <a:cs typeface="Instrument Sans Medium" pitchFamily="34" charset="-120"/>
              </a:rPr>
              <a:t> The initial DatabaseInitializer component, which used raw SQL strings, was brittle and had to be replaced with a more robust, profile-based Hibernate approach.</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0319" y="745450"/>
            <a:ext cx="8387358" cy="580668"/>
          </a:xfrm>
          <a:prstGeom prst="rect">
            <a:avLst/>
          </a:prstGeom>
          <a:noFill/>
          <a:ln/>
        </p:spPr>
        <p:txBody>
          <a:bodyPr wrap="none" lIns="0" tIns="0" rIns="0" bIns="0" rtlCol="0" anchor="t"/>
          <a:lstStyle/>
          <a:p>
            <a:pPr marL="0" indent="0" algn="l">
              <a:lnSpc>
                <a:spcPts val="4550"/>
              </a:lnSpc>
              <a:buNone/>
            </a:pPr>
            <a:r>
              <a:rPr lang="en-US" sz="3650" dirty="0">
                <a:solidFill>
                  <a:srgbClr val="505468"/>
                </a:solidFill>
                <a:latin typeface="Instrument Sans Semi Bold" pitchFamily="34" charset="0"/>
                <a:ea typeface="Instrument Sans Semi Bold" pitchFamily="34" charset="-122"/>
                <a:cs typeface="Instrument Sans Semi Bold" pitchFamily="34" charset="-120"/>
              </a:rPr>
              <a:t>Developer Feedback &amp; Key Challenges</a:t>
            </a:r>
            <a:endParaRPr lang="en-US" sz="3650" dirty="0"/>
          </a:p>
        </p:txBody>
      </p:sp>
      <p:sp>
        <p:nvSpPr>
          <p:cNvPr id="3" name="Text 1"/>
          <p:cNvSpPr/>
          <p:nvPr/>
        </p:nvSpPr>
        <p:spPr>
          <a:xfrm>
            <a:off x="650319" y="1604724"/>
            <a:ext cx="4843105" cy="348377"/>
          </a:xfrm>
          <a:prstGeom prst="rect">
            <a:avLst/>
          </a:prstGeom>
          <a:noFill/>
          <a:ln/>
        </p:spPr>
        <p:txBody>
          <a:bodyPr wrap="none" lIns="0" tIns="0" rIns="0" bIns="0" rtlCol="0" anchor="t"/>
          <a:lstStyle/>
          <a:p>
            <a:pPr marL="0" indent="0" algn="l">
              <a:lnSpc>
                <a:spcPts val="2700"/>
              </a:lnSpc>
              <a:buNone/>
            </a:pPr>
            <a:r>
              <a:rPr lang="en-US" sz="2150" dirty="0">
                <a:solidFill>
                  <a:srgbClr val="505468"/>
                </a:solidFill>
                <a:latin typeface="Instrument Sans Semi Bold" pitchFamily="34" charset="0"/>
                <a:ea typeface="Instrument Sans Semi Bold" pitchFamily="34" charset="-122"/>
                <a:cs typeface="Instrument Sans Semi Bold" pitchFamily="34" charset="-120"/>
              </a:rPr>
              <a:t>Insights from the Development Team</a:t>
            </a:r>
            <a:endParaRPr lang="en-US" sz="2150" dirty="0"/>
          </a:p>
        </p:txBody>
      </p:sp>
      <p:sp>
        <p:nvSpPr>
          <p:cNvPr id="4" name="Shape 2"/>
          <p:cNvSpPr/>
          <p:nvPr/>
        </p:nvSpPr>
        <p:spPr>
          <a:xfrm>
            <a:off x="650319" y="2231708"/>
            <a:ext cx="4319349" cy="3383042"/>
          </a:xfrm>
          <a:prstGeom prst="roundRect">
            <a:avLst>
              <a:gd name="adj" fmla="val 2307"/>
            </a:avLst>
          </a:prstGeom>
          <a:solidFill>
            <a:srgbClr val="FFFFFF">
              <a:alpha val="95000"/>
            </a:srgbClr>
          </a:solidFill>
          <a:ln w="22860">
            <a:solidFill>
              <a:srgbClr val="C8C9CF"/>
            </a:solidFill>
            <a:prstDash val="solid"/>
          </a:ln>
        </p:spPr>
      </p:sp>
      <p:pic>
        <p:nvPicPr>
          <p:cNvPr id="5" name="Image 0" descr="preencoded.png"/>
          <p:cNvPicPr>
            <a:picLocks noChangeAspect="1"/>
          </p:cNvPicPr>
          <p:nvPr/>
        </p:nvPicPr>
        <p:blipFill>
          <a:blip r:embed="rId3"/>
          <a:stretch>
            <a:fillRect/>
          </a:stretch>
        </p:blipFill>
        <p:spPr>
          <a:xfrm>
            <a:off x="561737" y="2143125"/>
            <a:ext cx="222885" cy="222885"/>
          </a:xfrm>
          <a:prstGeom prst="rect">
            <a:avLst/>
          </a:prstGeom>
        </p:spPr>
      </p:pic>
      <p:pic>
        <p:nvPicPr>
          <p:cNvPr id="6" name="Image 1" descr="preencoded.png"/>
          <p:cNvPicPr>
            <a:picLocks noChangeAspect="1"/>
          </p:cNvPicPr>
          <p:nvPr/>
        </p:nvPicPr>
        <p:blipFill>
          <a:blip r:embed="rId3"/>
          <a:stretch>
            <a:fillRect/>
          </a:stretch>
        </p:blipFill>
        <p:spPr>
          <a:xfrm>
            <a:off x="4835366" y="5480447"/>
            <a:ext cx="222885" cy="222885"/>
          </a:xfrm>
          <a:prstGeom prst="rect">
            <a:avLst/>
          </a:prstGeom>
        </p:spPr>
      </p:pic>
      <p:sp>
        <p:nvSpPr>
          <p:cNvPr id="7" name="Text 3"/>
          <p:cNvSpPr/>
          <p:nvPr/>
        </p:nvSpPr>
        <p:spPr>
          <a:xfrm>
            <a:off x="951786" y="2533174"/>
            <a:ext cx="2533531" cy="290274"/>
          </a:xfrm>
          <a:prstGeom prst="rect">
            <a:avLst/>
          </a:prstGeom>
          <a:noFill/>
          <a:ln/>
        </p:spPr>
        <p:txBody>
          <a:bodyPr wrap="none" lIns="0" tIns="0" rIns="0" bIns="0" rtlCol="0" anchor="t"/>
          <a:lstStyle/>
          <a:p>
            <a:pPr marL="0" indent="0" algn="l">
              <a:lnSpc>
                <a:spcPts val="2250"/>
              </a:lnSpc>
              <a:buNone/>
            </a:pPr>
            <a:r>
              <a:rPr lang="en-US" sz="1800" dirty="0">
                <a:solidFill>
                  <a:srgbClr val="5B5F71"/>
                </a:solidFill>
                <a:latin typeface="Instrument Sans Semi Bold" pitchFamily="34" charset="0"/>
                <a:ea typeface="Instrument Sans Semi Bold" pitchFamily="34" charset="-122"/>
                <a:cs typeface="Instrument Sans Semi Bold" pitchFamily="34" charset="-120"/>
              </a:rPr>
              <a:t>Chandarprakash Khatri</a:t>
            </a:r>
            <a:endParaRPr lang="en-US" sz="1800" dirty="0"/>
          </a:p>
        </p:txBody>
      </p:sp>
      <p:sp>
        <p:nvSpPr>
          <p:cNvPr id="8" name="Text 4"/>
          <p:cNvSpPr/>
          <p:nvPr/>
        </p:nvSpPr>
        <p:spPr>
          <a:xfrm>
            <a:off x="951786" y="2934891"/>
            <a:ext cx="3716417" cy="1783794"/>
          </a:xfrm>
          <a:prstGeom prst="rect">
            <a:avLst/>
          </a:prstGeom>
          <a:noFill/>
          <a:ln/>
        </p:spPr>
        <p:txBody>
          <a:bodyPr wrap="square" lIns="0" tIns="0" rIns="0" bIns="0" rtlCol="0" anchor="t"/>
          <a:lstStyle/>
          <a:p>
            <a:pPr marL="0" indent="0" algn="l">
              <a:lnSpc>
                <a:spcPts val="230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"Scenario when injestion failed needs to be handled". He also pointed out the need to log technical errors for badly formatted messages, handle failures to log to the exception table, and distinguish between technical and business errors.</a:t>
            </a:r>
            <a:endParaRPr lang="en-US" sz="1450" dirty="0"/>
          </a:p>
        </p:txBody>
      </p:sp>
      <p:sp>
        <p:nvSpPr>
          <p:cNvPr id="9" name="Shape 5"/>
          <p:cNvSpPr/>
          <p:nvPr/>
        </p:nvSpPr>
        <p:spPr>
          <a:xfrm>
            <a:off x="5155406" y="2231708"/>
            <a:ext cx="4319468" cy="3383042"/>
          </a:xfrm>
          <a:prstGeom prst="roundRect">
            <a:avLst>
              <a:gd name="adj" fmla="val 2307"/>
            </a:avLst>
          </a:prstGeom>
          <a:solidFill>
            <a:srgbClr val="FFFFFF">
              <a:alpha val="95000"/>
            </a:srgbClr>
          </a:solidFill>
          <a:ln w="22860">
            <a:solidFill>
              <a:srgbClr val="C8C9CF"/>
            </a:solidFill>
            <a:prstDash val="solid"/>
          </a:ln>
        </p:spPr>
      </p:sp>
      <p:pic>
        <p:nvPicPr>
          <p:cNvPr id="10" name="Image 2" descr="preencoded.png"/>
          <p:cNvPicPr>
            <a:picLocks noChangeAspect="1"/>
          </p:cNvPicPr>
          <p:nvPr/>
        </p:nvPicPr>
        <p:blipFill>
          <a:blip r:embed="rId3"/>
          <a:stretch>
            <a:fillRect/>
          </a:stretch>
        </p:blipFill>
        <p:spPr>
          <a:xfrm>
            <a:off x="5066824" y="2143125"/>
            <a:ext cx="222885" cy="222885"/>
          </a:xfrm>
          <a:prstGeom prst="rect">
            <a:avLst/>
          </a:prstGeom>
        </p:spPr>
      </p:pic>
      <p:pic>
        <p:nvPicPr>
          <p:cNvPr id="11" name="Image 3" descr="preencoded.png"/>
          <p:cNvPicPr>
            <a:picLocks noChangeAspect="1"/>
          </p:cNvPicPr>
          <p:nvPr/>
        </p:nvPicPr>
        <p:blipFill>
          <a:blip r:embed="rId3"/>
          <a:stretch>
            <a:fillRect/>
          </a:stretch>
        </p:blipFill>
        <p:spPr>
          <a:xfrm>
            <a:off x="9340572" y="5480447"/>
            <a:ext cx="222885" cy="222885"/>
          </a:xfrm>
          <a:prstGeom prst="rect">
            <a:avLst/>
          </a:prstGeom>
        </p:spPr>
      </p:pic>
      <p:sp>
        <p:nvSpPr>
          <p:cNvPr id="12" name="Text 6"/>
          <p:cNvSpPr/>
          <p:nvPr/>
        </p:nvSpPr>
        <p:spPr>
          <a:xfrm>
            <a:off x="5456873" y="2533174"/>
            <a:ext cx="2322552" cy="290274"/>
          </a:xfrm>
          <a:prstGeom prst="rect">
            <a:avLst/>
          </a:prstGeom>
          <a:noFill/>
          <a:ln/>
        </p:spPr>
        <p:txBody>
          <a:bodyPr wrap="none" lIns="0" tIns="0" rIns="0" bIns="0" rtlCol="0" anchor="t"/>
          <a:lstStyle/>
          <a:p>
            <a:pPr marL="0" indent="0" algn="l">
              <a:lnSpc>
                <a:spcPts val="2250"/>
              </a:lnSpc>
              <a:buNone/>
            </a:pPr>
            <a:r>
              <a:rPr lang="en-US" sz="1800" dirty="0">
                <a:solidFill>
                  <a:srgbClr val="5B5F71"/>
                </a:solidFill>
                <a:latin typeface="Instrument Sans Semi Bold" pitchFamily="34" charset="0"/>
                <a:ea typeface="Instrument Sans Semi Bold" pitchFamily="34" charset="-122"/>
                <a:cs typeface="Instrument Sans Semi Bold" pitchFamily="34" charset="-120"/>
              </a:rPr>
              <a:t>Prasad</a:t>
            </a:r>
            <a:endParaRPr lang="en-US" sz="1800" dirty="0"/>
          </a:p>
        </p:txBody>
      </p:sp>
      <p:sp>
        <p:nvSpPr>
          <p:cNvPr id="13" name="Text 7"/>
          <p:cNvSpPr/>
          <p:nvPr/>
        </p:nvSpPr>
        <p:spPr>
          <a:xfrm>
            <a:off x="5456873" y="2934891"/>
            <a:ext cx="3716536" cy="1486495"/>
          </a:xfrm>
          <a:prstGeom prst="rect">
            <a:avLst/>
          </a:prstGeom>
          <a:noFill/>
          <a:ln/>
        </p:spPr>
        <p:txBody>
          <a:bodyPr wrap="square" lIns="0" tIns="0" rIns="0" bIns="0" rtlCol="0" anchor="t"/>
          <a:lstStyle/>
          <a:p>
            <a:pPr marL="0" indent="0" algn="l">
              <a:lnSpc>
                <a:spcPts val="230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Suggested to integrate Swagger for API testing, standardize API responses with ApiResponse and ErrorResponse classes, and add a health check endpoint to verify component status.</a:t>
            </a:r>
            <a:endParaRPr lang="en-US" sz="1450" dirty="0"/>
          </a:p>
        </p:txBody>
      </p:sp>
      <p:sp>
        <p:nvSpPr>
          <p:cNvPr id="14" name="Shape 8"/>
          <p:cNvSpPr/>
          <p:nvPr/>
        </p:nvSpPr>
        <p:spPr>
          <a:xfrm>
            <a:off x="9660612" y="2231708"/>
            <a:ext cx="4319349" cy="3383042"/>
          </a:xfrm>
          <a:prstGeom prst="roundRect">
            <a:avLst>
              <a:gd name="adj" fmla="val 2307"/>
            </a:avLst>
          </a:prstGeom>
          <a:solidFill>
            <a:srgbClr val="FFFFFF">
              <a:alpha val="95000"/>
            </a:srgbClr>
          </a:solidFill>
          <a:ln w="22860">
            <a:solidFill>
              <a:srgbClr val="C8C9CF"/>
            </a:solidFill>
            <a:prstDash val="solid"/>
          </a:ln>
        </p:spPr>
      </p:sp>
      <p:pic>
        <p:nvPicPr>
          <p:cNvPr id="15" name="Image 4" descr="preencoded.png"/>
          <p:cNvPicPr>
            <a:picLocks noChangeAspect="1"/>
          </p:cNvPicPr>
          <p:nvPr/>
        </p:nvPicPr>
        <p:blipFill>
          <a:blip r:embed="rId3"/>
          <a:stretch>
            <a:fillRect/>
          </a:stretch>
        </p:blipFill>
        <p:spPr>
          <a:xfrm>
            <a:off x="9572030" y="2143125"/>
            <a:ext cx="222885" cy="222885"/>
          </a:xfrm>
          <a:prstGeom prst="rect">
            <a:avLst/>
          </a:prstGeom>
        </p:spPr>
      </p:pic>
      <p:pic>
        <p:nvPicPr>
          <p:cNvPr id="16" name="Image 5" descr="preencoded.png"/>
          <p:cNvPicPr>
            <a:picLocks noChangeAspect="1"/>
          </p:cNvPicPr>
          <p:nvPr/>
        </p:nvPicPr>
        <p:blipFill>
          <a:blip r:embed="rId3"/>
          <a:stretch>
            <a:fillRect/>
          </a:stretch>
        </p:blipFill>
        <p:spPr>
          <a:xfrm>
            <a:off x="13845659" y="5480447"/>
            <a:ext cx="222885" cy="222885"/>
          </a:xfrm>
          <a:prstGeom prst="rect">
            <a:avLst/>
          </a:prstGeom>
        </p:spPr>
      </p:pic>
      <p:sp>
        <p:nvSpPr>
          <p:cNvPr id="17" name="Text 9"/>
          <p:cNvSpPr/>
          <p:nvPr/>
        </p:nvSpPr>
        <p:spPr>
          <a:xfrm>
            <a:off x="9962078" y="2533174"/>
            <a:ext cx="2322552" cy="290274"/>
          </a:xfrm>
          <a:prstGeom prst="rect">
            <a:avLst/>
          </a:prstGeom>
          <a:noFill/>
          <a:ln/>
        </p:spPr>
        <p:txBody>
          <a:bodyPr wrap="none" lIns="0" tIns="0" rIns="0" bIns="0" rtlCol="0" anchor="t"/>
          <a:lstStyle/>
          <a:p>
            <a:pPr marL="0" indent="0" algn="l">
              <a:lnSpc>
                <a:spcPts val="2250"/>
              </a:lnSpc>
              <a:buNone/>
            </a:pPr>
            <a:r>
              <a:rPr lang="en-US" sz="1800" dirty="0">
                <a:solidFill>
                  <a:srgbClr val="5B5F71"/>
                </a:solidFill>
                <a:latin typeface="Instrument Sans Semi Bold" pitchFamily="34" charset="0"/>
                <a:ea typeface="Instrument Sans Semi Bold" pitchFamily="34" charset="-122"/>
                <a:cs typeface="Instrument Sans Semi Bold" pitchFamily="34" charset="-120"/>
              </a:rPr>
              <a:t>Shakuntala Mehre</a:t>
            </a:r>
            <a:endParaRPr lang="en-US" sz="1800" dirty="0"/>
          </a:p>
        </p:txBody>
      </p:sp>
      <p:sp>
        <p:nvSpPr>
          <p:cNvPr id="18" name="Text 10"/>
          <p:cNvSpPr/>
          <p:nvPr/>
        </p:nvSpPr>
        <p:spPr>
          <a:xfrm>
            <a:off x="9962078" y="2934891"/>
            <a:ext cx="3716417" cy="2378393"/>
          </a:xfrm>
          <a:prstGeom prst="rect">
            <a:avLst/>
          </a:prstGeom>
          <a:noFill/>
          <a:ln/>
        </p:spPr>
        <p:txBody>
          <a:bodyPr wrap="square" lIns="0" tIns="0" rIns="0" bIns="0" rtlCol="0" anchor="t"/>
          <a:lstStyle/>
          <a:p>
            <a:pPr marL="0" indent="0" algn="l">
              <a:lnSpc>
                <a:spcPts val="230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Recommended that the Kafka listener should commit messages only after a successful save to the database and that subsequent processing should be asynchronous. She also suggested implementing a retry mechanism for database connection failures and ensuring pagination data is sorted by date.</a:t>
            </a:r>
            <a:endParaRPr lang="en-US" sz="1450" dirty="0"/>
          </a:p>
        </p:txBody>
      </p:sp>
      <p:sp>
        <p:nvSpPr>
          <p:cNvPr id="19" name="Text 11"/>
          <p:cNvSpPr/>
          <p:nvPr/>
        </p:nvSpPr>
        <p:spPr>
          <a:xfrm>
            <a:off x="650319" y="5893356"/>
            <a:ext cx="3070979" cy="290274"/>
          </a:xfrm>
          <a:prstGeom prst="rect">
            <a:avLst/>
          </a:prstGeom>
          <a:noFill/>
          <a:ln/>
        </p:spPr>
        <p:txBody>
          <a:bodyPr wrap="none" lIns="0" tIns="0" rIns="0" bIns="0" rtlCol="0" anchor="t"/>
          <a:lstStyle/>
          <a:p>
            <a:pPr marL="0" indent="0" algn="l">
              <a:lnSpc>
                <a:spcPts val="2250"/>
              </a:lnSpc>
              <a:buNone/>
            </a:pPr>
            <a:r>
              <a:rPr lang="en-US" sz="1800" dirty="0">
                <a:solidFill>
                  <a:srgbClr val="505468"/>
                </a:solidFill>
                <a:latin typeface="Instrument Sans Semi Bold" pitchFamily="34" charset="0"/>
                <a:ea typeface="Instrument Sans Semi Bold" pitchFamily="34" charset="-122"/>
                <a:cs typeface="Instrument Sans Semi Bold" pitchFamily="34" charset="-120"/>
              </a:rPr>
              <a:t>Team's Collective Feedback:</a:t>
            </a:r>
            <a:endParaRPr lang="en-US" sz="1800" dirty="0"/>
          </a:p>
        </p:txBody>
      </p:sp>
      <p:sp>
        <p:nvSpPr>
          <p:cNvPr id="20" name="Text 12"/>
          <p:cNvSpPr/>
          <p:nvPr/>
        </p:nvSpPr>
        <p:spPr>
          <a:xfrm>
            <a:off x="650319" y="6462236"/>
            <a:ext cx="13329761" cy="297299"/>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5B5F71"/>
                </a:solidFill>
                <a:latin typeface="Instrument Sans Medium" pitchFamily="34" charset="0"/>
                <a:ea typeface="Instrument Sans Medium" pitchFamily="34" charset="-122"/>
                <a:cs typeface="Instrument Sans Medium" pitchFamily="34" charset="-120"/>
              </a:rPr>
              <a:t>Acknowledged the risk of duplicate processing due to Kafka offsets and the need for validation to handle it.</a:t>
            </a:r>
            <a:endParaRPr lang="en-US" sz="1450" dirty="0"/>
          </a:p>
        </p:txBody>
      </p:sp>
      <p:sp>
        <p:nvSpPr>
          <p:cNvPr id="21" name="Text 13"/>
          <p:cNvSpPr/>
          <p:nvPr/>
        </p:nvSpPr>
        <p:spPr>
          <a:xfrm>
            <a:off x="650319" y="6824543"/>
            <a:ext cx="13329761" cy="297299"/>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5B5F71"/>
                </a:solidFill>
                <a:latin typeface="Instrument Sans Medium" pitchFamily="34" charset="0"/>
                <a:ea typeface="Instrument Sans Medium" pitchFamily="34" charset="-122"/>
                <a:cs typeface="Instrument Sans Medium" pitchFamily="34" charset="-120"/>
              </a:rPr>
              <a:t>Highlighted that a clean, runnable dev environment is crucial for verifying end-to-end functionality, regardless of passing unit tests.</a:t>
            </a:r>
            <a:endParaRPr lang="en-US" sz="1450" dirty="0"/>
          </a:p>
        </p:txBody>
      </p:sp>
      <p:sp>
        <p:nvSpPr>
          <p:cNvPr id="22" name="Text 14"/>
          <p:cNvSpPr/>
          <p:nvPr/>
        </p:nvSpPr>
        <p:spPr>
          <a:xfrm>
            <a:off x="650319" y="7186851"/>
            <a:ext cx="13329761" cy="297299"/>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5B5F71"/>
                </a:solidFill>
                <a:latin typeface="Instrument Sans Medium" pitchFamily="34" charset="0"/>
                <a:ea typeface="Instrument Sans Medium" pitchFamily="34" charset="-122"/>
                <a:cs typeface="Instrument Sans Medium" pitchFamily="34" charset="-120"/>
              </a:rPr>
              <a:t>Acknowledged that the agent occasionally provided incomplete fixes, particularly with security headers and framework configurations.</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74965" y="1050250"/>
            <a:ext cx="11550729" cy="602575"/>
          </a:xfrm>
          <a:prstGeom prst="rect">
            <a:avLst/>
          </a:prstGeom>
          <a:noFill/>
          <a:ln/>
        </p:spPr>
        <p:txBody>
          <a:bodyPr wrap="none" lIns="0" tIns="0" rIns="0" bIns="0" rtlCol="0" anchor="t"/>
          <a:lstStyle/>
          <a:p>
            <a:pPr marL="0" indent="0" algn="l">
              <a:lnSpc>
                <a:spcPts val="4700"/>
              </a:lnSpc>
              <a:buNone/>
            </a:pPr>
            <a:r>
              <a:rPr lang="en-US" sz="3750" dirty="0">
                <a:solidFill>
                  <a:srgbClr val="505468"/>
                </a:solidFill>
                <a:latin typeface="Instrument Sans Semi Bold" pitchFamily="34" charset="0"/>
                <a:ea typeface="Instrument Sans Semi Bold" pitchFamily="34" charset="-122"/>
                <a:cs typeface="Instrument Sans Semi Bold" pitchFamily="34" charset="-120"/>
              </a:rPr>
              <a:t>Best Practices for Future AI-Powered Development</a:t>
            </a:r>
            <a:endParaRPr lang="en-US" sz="3750" dirty="0"/>
          </a:p>
        </p:txBody>
      </p:sp>
      <p:sp>
        <p:nvSpPr>
          <p:cNvPr id="3" name="Text 1"/>
          <p:cNvSpPr/>
          <p:nvPr/>
        </p:nvSpPr>
        <p:spPr>
          <a:xfrm>
            <a:off x="674965" y="1942028"/>
            <a:ext cx="5395079" cy="361593"/>
          </a:xfrm>
          <a:prstGeom prst="rect">
            <a:avLst/>
          </a:prstGeom>
          <a:noFill/>
          <a:ln/>
        </p:spPr>
        <p:txBody>
          <a:bodyPr wrap="none" lIns="0" tIns="0" rIns="0" bIns="0" rtlCol="0" anchor="t"/>
          <a:lstStyle/>
          <a:p>
            <a:pPr marL="0" indent="0" algn="l">
              <a:lnSpc>
                <a:spcPts val="2800"/>
              </a:lnSpc>
              <a:buNone/>
            </a:pPr>
            <a:r>
              <a:rPr lang="en-US" sz="2250" dirty="0">
                <a:solidFill>
                  <a:srgbClr val="505468"/>
                </a:solidFill>
                <a:latin typeface="Instrument Sans Semi Bold" pitchFamily="34" charset="0"/>
                <a:ea typeface="Instrument Sans Semi Bold" pitchFamily="34" charset="-122"/>
                <a:cs typeface="Instrument Sans Semi Bold" pitchFamily="34" charset="-120"/>
              </a:rPr>
              <a:t>Our Experience: A Blueprint for Success</a:t>
            </a:r>
            <a:endParaRPr lang="en-US" sz="2250" dirty="0"/>
          </a:p>
        </p:txBody>
      </p:sp>
      <p:sp>
        <p:nvSpPr>
          <p:cNvPr id="4" name="Text 2"/>
          <p:cNvSpPr/>
          <p:nvPr/>
        </p:nvSpPr>
        <p:spPr>
          <a:xfrm>
            <a:off x="674965" y="2592824"/>
            <a:ext cx="13280469" cy="308610"/>
          </a:xfrm>
          <a:prstGeom prst="rect">
            <a:avLst/>
          </a:prstGeom>
          <a:noFill/>
          <a:ln/>
        </p:spPr>
        <p:txBody>
          <a:bodyPr wrap="non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Based on our experience with Project Alpha, we have developed a set of best practices for using AI agents on new development projects:</a:t>
            </a:r>
            <a:endParaRPr lang="en-US" sz="1500" dirty="0"/>
          </a:p>
        </p:txBody>
      </p:sp>
      <p:sp>
        <p:nvSpPr>
          <p:cNvPr id="5" name="Text 3"/>
          <p:cNvSpPr/>
          <p:nvPr/>
        </p:nvSpPr>
        <p:spPr>
          <a:xfrm>
            <a:off x="674965" y="3118366"/>
            <a:ext cx="192762" cy="240983"/>
          </a:xfrm>
          <a:prstGeom prst="rect">
            <a:avLst/>
          </a:prstGeom>
          <a:noFill/>
          <a:ln/>
        </p:spPr>
        <p:txBody>
          <a:bodyPr wrap="none" lIns="0" tIns="0" rIns="0" bIns="0" rtlCol="0" anchor="t"/>
          <a:lstStyle/>
          <a:p>
            <a:pPr marL="0" indent="0" algn="l">
              <a:lnSpc>
                <a:spcPts val="2400"/>
              </a:lnSpc>
              <a:buNone/>
            </a:pPr>
            <a:r>
              <a:rPr lang="en-US" sz="1500" dirty="0">
                <a:solidFill>
                  <a:srgbClr val="5B5F71"/>
                </a:solidFill>
                <a:latin typeface="Instrument Sans Light" pitchFamily="34" charset="0"/>
                <a:ea typeface="Instrument Sans Light" pitchFamily="34" charset="-122"/>
                <a:cs typeface="Instrument Sans Light" pitchFamily="34" charset="-120"/>
              </a:rPr>
              <a:t>01</a:t>
            </a:r>
            <a:endParaRPr lang="en-US" sz="1500" dirty="0"/>
          </a:p>
        </p:txBody>
      </p:sp>
      <p:pic>
        <p:nvPicPr>
          <p:cNvPr id="6" name="Image 0" descr="preencoded.png"/>
          <p:cNvPicPr>
            <a:picLocks noChangeAspect="1"/>
          </p:cNvPicPr>
          <p:nvPr/>
        </p:nvPicPr>
        <p:blipFill>
          <a:blip r:embed="rId3"/>
          <a:stretch>
            <a:fillRect/>
          </a:stretch>
        </p:blipFill>
        <p:spPr>
          <a:xfrm>
            <a:off x="674965" y="3423047"/>
            <a:ext cx="4298275" cy="22860"/>
          </a:xfrm>
          <a:prstGeom prst="rect">
            <a:avLst/>
          </a:prstGeom>
        </p:spPr>
      </p:pic>
      <p:sp>
        <p:nvSpPr>
          <p:cNvPr id="7" name="Text 4"/>
          <p:cNvSpPr/>
          <p:nvPr/>
        </p:nvSpPr>
        <p:spPr>
          <a:xfrm>
            <a:off x="674965" y="3565088"/>
            <a:ext cx="2803446" cy="301347"/>
          </a:xfrm>
          <a:prstGeom prst="rect">
            <a:avLst/>
          </a:prstGeom>
          <a:noFill/>
          <a:ln/>
        </p:spPr>
        <p:txBody>
          <a:bodyPr wrap="none" lIns="0" tIns="0" rIns="0" bIns="0" rtlCol="0" anchor="t"/>
          <a:lstStyle/>
          <a:p>
            <a:pPr marL="0" indent="0" algn="l">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Prioritize the Foundation</a:t>
            </a:r>
            <a:endParaRPr lang="en-US" sz="1850" dirty="0"/>
          </a:p>
        </p:txBody>
      </p:sp>
      <p:sp>
        <p:nvSpPr>
          <p:cNvPr id="8" name="Text 5"/>
          <p:cNvSpPr/>
          <p:nvPr/>
        </p:nvSpPr>
        <p:spPr>
          <a:xfrm>
            <a:off x="674965" y="3982045"/>
            <a:ext cx="4298275" cy="1234440"/>
          </a:xfrm>
          <a:prstGeom prst="rect">
            <a:avLst/>
          </a:prstGeom>
          <a:noFill/>
          <a:ln/>
        </p:spPr>
        <p:txBody>
          <a:bodyPr wrap="squar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Get the core framework, database, and messaging components working perfectly before adding features. This is where the most time-consuming fixes occurred.</a:t>
            </a:r>
            <a:endParaRPr lang="en-US" sz="1500" dirty="0"/>
          </a:p>
        </p:txBody>
      </p:sp>
      <p:sp>
        <p:nvSpPr>
          <p:cNvPr id="9" name="Text 6"/>
          <p:cNvSpPr/>
          <p:nvPr/>
        </p:nvSpPr>
        <p:spPr>
          <a:xfrm>
            <a:off x="5166003" y="3118366"/>
            <a:ext cx="192762" cy="240983"/>
          </a:xfrm>
          <a:prstGeom prst="rect">
            <a:avLst/>
          </a:prstGeom>
          <a:noFill/>
          <a:ln/>
        </p:spPr>
        <p:txBody>
          <a:bodyPr wrap="none" lIns="0" tIns="0" rIns="0" bIns="0" rtlCol="0" anchor="t"/>
          <a:lstStyle/>
          <a:p>
            <a:pPr marL="0" indent="0" algn="l">
              <a:lnSpc>
                <a:spcPts val="2400"/>
              </a:lnSpc>
              <a:buNone/>
            </a:pPr>
            <a:r>
              <a:rPr lang="en-US" sz="1500" dirty="0">
                <a:solidFill>
                  <a:srgbClr val="5B5F71"/>
                </a:solidFill>
                <a:latin typeface="Instrument Sans Light" pitchFamily="34" charset="0"/>
                <a:ea typeface="Instrument Sans Light" pitchFamily="34" charset="-122"/>
                <a:cs typeface="Instrument Sans Light" pitchFamily="34" charset="-120"/>
              </a:rPr>
              <a:t>02</a:t>
            </a:r>
            <a:endParaRPr lang="en-US" sz="1500" dirty="0"/>
          </a:p>
        </p:txBody>
      </p:sp>
      <p:pic>
        <p:nvPicPr>
          <p:cNvPr id="10" name="Image 1" descr="preencoded.png"/>
          <p:cNvPicPr>
            <a:picLocks noChangeAspect="1"/>
          </p:cNvPicPr>
          <p:nvPr/>
        </p:nvPicPr>
        <p:blipFill>
          <a:blip r:embed="rId3"/>
          <a:stretch>
            <a:fillRect/>
          </a:stretch>
        </p:blipFill>
        <p:spPr>
          <a:xfrm>
            <a:off x="5166003" y="3423047"/>
            <a:ext cx="4298275" cy="22860"/>
          </a:xfrm>
          <a:prstGeom prst="rect">
            <a:avLst/>
          </a:prstGeom>
        </p:spPr>
      </p:pic>
      <p:sp>
        <p:nvSpPr>
          <p:cNvPr id="11" name="Text 7"/>
          <p:cNvSpPr/>
          <p:nvPr/>
        </p:nvSpPr>
        <p:spPr>
          <a:xfrm>
            <a:off x="5166003" y="3565088"/>
            <a:ext cx="3480078" cy="301347"/>
          </a:xfrm>
          <a:prstGeom prst="rect">
            <a:avLst/>
          </a:prstGeom>
          <a:noFill/>
          <a:ln/>
        </p:spPr>
        <p:txBody>
          <a:bodyPr wrap="none" lIns="0" tIns="0" rIns="0" bIns="0" rtlCol="0" anchor="t"/>
          <a:lstStyle/>
          <a:p>
            <a:pPr marL="0" indent="0" algn="l">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Request a "Clean Bill of Health"</a:t>
            </a:r>
            <a:endParaRPr lang="en-US" sz="1850" dirty="0"/>
          </a:p>
        </p:txBody>
      </p:sp>
      <p:sp>
        <p:nvSpPr>
          <p:cNvPr id="12" name="Text 8"/>
          <p:cNvSpPr/>
          <p:nvPr/>
        </p:nvSpPr>
        <p:spPr>
          <a:xfrm>
            <a:off x="5166003" y="3982045"/>
            <a:ext cx="4298275" cy="1234440"/>
          </a:xfrm>
          <a:prstGeom prst="rect">
            <a:avLst/>
          </a:prstGeom>
          <a:noFill/>
          <a:ln/>
        </p:spPr>
        <p:txBody>
          <a:bodyPr wrap="squar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Before accepting code for review, explicitly request confirmation that all unit tests pass and that the application successfully starts and runs in a standard development environment.</a:t>
            </a:r>
            <a:endParaRPr lang="en-US" sz="1500" dirty="0"/>
          </a:p>
        </p:txBody>
      </p:sp>
      <p:sp>
        <p:nvSpPr>
          <p:cNvPr id="13" name="Text 9"/>
          <p:cNvSpPr/>
          <p:nvPr/>
        </p:nvSpPr>
        <p:spPr>
          <a:xfrm>
            <a:off x="9657040" y="3118366"/>
            <a:ext cx="192762" cy="240983"/>
          </a:xfrm>
          <a:prstGeom prst="rect">
            <a:avLst/>
          </a:prstGeom>
          <a:noFill/>
          <a:ln/>
        </p:spPr>
        <p:txBody>
          <a:bodyPr wrap="none" lIns="0" tIns="0" rIns="0" bIns="0" rtlCol="0" anchor="t"/>
          <a:lstStyle/>
          <a:p>
            <a:pPr marL="0" indent="0" algn="l">
              <a:lnSpc>
                <a:spcPts val="2400"/>
              </a:lnSpc>
              <a:buNone/>
            </a:pPr>
            <a:r>
              <a:rPr lang="en-US" sz="1500" dirty="0">
                <a:solidFill>
                  <a:srgbClr val="5B5F71"/>
                </a:solidFill>
                <a:latin typeface="Instrument Sans Light" pitchFamily="34" charset="0"/>
                <a:ea typeface="Instrument Sans Light" pitchFamily="34" charset="-122"/>
                <a:cs typeface="Instrument Sans Light" pitchFamily="34" charset="-120"/>
              </a:rPr>
              <a:t>03</a:t>
            </a:r>
            <a:endParaRPr lang="en-US" sz="1500" dirty="0"/>
          </a:p>
        </p:txBody>
      </p:sp>
      <p:pic>
        <p:nvPicPr>
          <p:cNvPr id="14" name="Image 2" descr="preencoded.png"/>
          <p:cNvPicPr>
            <a:picLocks noChangeAspect="1"/>
          </p:cNvPicPr>
          <p:nvPr/>
        </p:nvPicPr>
        <p:blipFill>
          <a:blip r:embed="rId3"/>
          <a:stretch>
            <a:fillRect/>
          </a:stretch>
        </p:blipFill>
        <p:spPr>
          <a:xfrm>
            <a:off x="9657040" y="3423047"/>
            <a:ext cx="4298275" cy="22860"/>
          </a:xfrm>
          <a:prstGeom prst="rect">
            <a:avLst/>
          </a:prstGeom>
        </p:spPr>
      </p:pic>
      <p:sp>
        <p:nvSpPr>
          <p:cNvPr id="15" name="Text 10"/>
          <p:cNvSpPr/>
          <p:nvPr/>
        </p:nvSpPr>
        <p:spPr>
          <a:xfrm>
            <a:off x="9657040" y="3565088"/>
            <a:ext cx="3581519" cy="301347"/>
          </a:xfrm>
          <a:prstGeom prst="rect">
            <a:avLst/>
          </a:prstGeom>
          <a:noFill/>
          <a:ln/>
        </p:spPr>
        <p:txBody>
          <a:bodyPr wrap="none" lIns="0" tIns="0" rIns="0" bIns="0" rtlCol="0" anchor="t"/>
          <a:lstStyle/>
          <a:p>
            <a:pPr marL="0" indent="0" algn="l">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Provide a Holistic Project Vision</a:t>
            </a:r>
            <a:endParaRPr lang="en-US" sz="1850" dirty="0"/>
          </a:p>
        </p:txBody>
      </p:sp>
      <p:sp>
        <p:nvSpPr>
          <p:cNvPr id="16" name="Text 11"/>
          <p:cNvSpPr/>
          <p:nvPr/>
        </p:nvSpPr>
        <p:spPr>
          <a:xfrm>
            <a:off x="9657040" y="3982045"/>
            <a:ext cx="4298275" cy="1234440"/>
          </a:xfrm>
          <a:prstGeom prst="rect">
            <a:avLst/>
          </a:prstGeom>
          <a:noFill/>
          <a:ln/>
        </p:spPr>
        <p:txBody>
          <a:bodyPr wrap="squar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Give the agent a clear, high-level understanding of the entire system architecture, including all security and infrastructure constraints, to minimize missteps.</a:t>
            </a:r>
            <a:endParaRPr lang="en-US" sz="1500" dirty="0"/>
          </a:p>
        </p:txBody>
      </p:sp>
      <p:sp>
        <p:nvSpPr>
          <p:cNvPr id="17" name="Text 12"/>
          <p:cNvSpPr/>
          <p:nvPr/>
        </p:nvSpPr>
        <p:spPr>
          <a:xfrm>
            <a:off x="674965" y="5553789"/>
            <a:ext cx="192762" cy="240983"/>
          </a:xfrm>
          <a:prstGeom prst="rect">
            <a:avLst/>
          </a:prstGeom>
          <a:noFill/>
          <a:ln/>
        </p:spPr>
        <p:txBody>
          <a:bodyPr wrap="none" lIns="0" tIns="0" rIns="0" bIns="0" rtlCol="0" anchor="t"/>
          <a:lstStyle/>
          <a:p>
            <a:pPr marL="0" indent="0" algn="l">
              <a:lnSpc>
                <a:spcPts val="2400"/>
              </a:lnSpc>
              <a:buNone/>
            </a:pPr>
            <a:r>
              <a:rPr lang="en-US" sz="1500" dirty="0">
                <a:solidFill>
                  <a:srgbClr val="5B5F71"/>
                </a:solidFill>
                <a:latin typeface="Instrument Sans Light" pitchFamily="34" charset="0"/>
                <a:ea typeface="Instrument Sans Light" pitchFamily="34" charset="-122"/>
                <a:cs typeface="Instrument Sans Light" pitchFamily="34" charset="-120"/>
              </a:rPr>
              <a:t>04</a:t>
            </a:r>
            <a:endParaRPr lang="en-US" sz="1500" dirty="0"/>
          </a:p>
        </p:txBody>
      </p:sp>
      <p:pic>
        <p:nvPicPr>
          <p:cNvPr id="18" name="Image 3" descr="preencoded.png"/>
          <p:cNvPicPr>
            <a:picLocks noChangeAspect="1"/>
          </p:cNvPicPr>
          <p:nvPr/>
        </p:nvPicPr>
        <p:blipFill>
          <a:blip r:embed="rId4"/>
          <a:stretch>
            <a:fillRect/>
          </a:stretch>
        </p:blipFill>
        <p:spPr>
          <a:xfrm>
            <a:off x="674965" y="5839301"/>
            <a:ext cx="6543794" cy="22860"/>
          </a:xfrm>
          <a:prstGeom prst="rect">
            <a:avLst/>
          </a:prstGeom>
        </p:spPr>
      </p:pic>
      <p:sp>
        <p:nvSpPr>
          <p:cNvPr id="19" name="Text 13"/>
          <p:cNvSpPr/>
          <p:nvPr/>
        </p:nvSpPr>
        <p:spPr>
          <a:xfrm>
            <a:off x="674965" y="6000512"/>
            <a:ext cx="3483650" cy="301347"/>
          </a:xfrm>
          <a:prstGeom prst="rect">
            <a:avLst/>
          </a:prstGeom>
          <a:noFill/>
          <a:ln/>
        </p:spPr>
        <p:txBody>
          <a:bodyPr wrap="none" lIns="0" tIns="0" rIns="0" bIns="0" rtlCol="0" anchor="t"/>
          <a:lstStyle/>
          <a:p>
            <a:pPr marL="0" indent="0" algn="l">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Emphasize Quality Over Speed</a:t>
            </a:r>
            <a:endParaRPr lang="en-US" sz="1850" dirty="0"/>
          </a:p>
        </p:txBody>
      </p:sp>
      <p:sp>
        <p:nvSpPr>
          <p:cNvPr id="20" name="Text 14"/>
          <p:cNvSpPr/>
          <p:nvPr/>
        </p:nvSpPr>
        <p:spPr>
          <a:xfrm>
            <a:off x="674965" y="6417469"/>
            <a:ext cx="6543794" cy="617220"/>
          </a:xfrm>
          <a:prstGeom prst="rect">
            <a:avLst/>
          </a:prstGeom>
          <a:noFill/>
          <a:ln/>
        </p:spPr>
        <p:txBody>
          <a:bodyPr wrap="squar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Do not instruct the agent to bypass failing tests or ignore known issues. Emphasize that a robust, quality build is the ultimate goal.</a:t>
            </a:r>
            <a:endParaRPr lang="en-US" sz="1500" dirty="0"/>
          </a:p>
        </p:txBody>
      </p:sp>
      <p:sp>
        <p:nvSpPr>
          <p:cNvPr id="21" name="Text 15"/>
          <p:cNvSpPr/>
          <p:nvPr/>
        </p:nvSpPr>
        <p:spPr>
          <a:xfrm>
            <a:off x="7411522" y="5553789"/>
            <a:ext cx="192762" cy="240983"/>
          </a:xfrm>
          <a:prstGeom prst="rect">
            <a:avLst/>
          </a:prstGeom>
          <a:noFill/>
          <a:ln/>
        </p:spPr>
        <p:txBody>
          <a:bodyPr wrap="none" lIns="0" tIns="0" rIns="0" bIns="0" rtlCol="0" anchor="t"/>
          <a:lstStyle/>
          <a:p>
            <a:pPr marL="0" indent="0" algn="l">
              <a:lnSpc>
                <a:spcPts val="2400"/>
              </a:lnSpc>
              <a:buNone/>
            </a:pPr>
            <a:r>
              <a:rPr lang="en-US" sz="1500" dirty="0">
                <a:solidFill>
                  <a:srgbClr val="5B5F71"/>
                </a:solidFill>
                <a:latin typeface="Instrument Sans Light" pitchFamily="34" charset="0"/>
                <a:ea typeface="Instrument Sans Light" pitchFamily="34" charset="-122"/>
                <a:cs typeface="Instrument Sans Light" pitchFamily="34" charset="-120"/>
              </a:rPr>
              <a:t>05</a:t>
            </a:r>
            <a:endParaRPr lang="en-US" sz="1500" dirty="0"/>
          </a:p>
        </p:txBody>
      </p:sp>
      <p:pic>
        <p:nvPicPr>
          <p:cNvPr id="22" name="Image 4" descr="preencoded.png"/>
          <p:cNvPicPr>
            <a:picLocks noChangeAspect="1"/>
          </p:cNvPicPr>
          <p:nvPr/>
        </p:nvPicPr>
        <p:blipFill>
          <a:blip r:embed="rId4"/>
          <a:stretch>
            <a:fillRect/>
          </a:stretch>
        </p:blipFill>
        <p:spPr>
          <a:xfrm>
            <a:off x="7411522" y="5839301"/>
            <a:ext cx="6543794" cy="22860"/>
          </a:xfrm>
          <a:prstGeom prst="rect">
            <a:avLst/>
          </a:prstGeom>
        </p:spPr>
      </p:pic>
      <p:sp>
        <p:nvSpPr>
          <p:cNvPr id="23" name="Text 16"/>
          <p:cNvSpPr/>
          <p:nvPr/>
        </p:nvSpPr>
        <p:spPr>
          <a:xfrm>
            <a:off x="7411522" y="6000512"/>
            <a:ext cx="3866674" cy="301347"/>
          </a:xfrm>
          <a:prstGeom prst="rect">
            <a:avLst/>
          </a:prstGeom>
          <a:noFill/>
          <a:ln/>
        </p:spPr>
        <p:txBody>
          <a:bodyPr wrap="none" lIns="0" tIns="0" rIns="0" bIns="0" rtlCol="0" anchor="t"/>
          <a:lstStyle/>
          <a:p>
            <a:pPr marL="0" indent="0" algn="l">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Validate End-to-End Functionality</a:t>
            </a:r>
            <a:endParaRPr lang="en-US" sz="1850" dirty="0"/>
          </a:p>
        </p:txBody>
      </p:sp>
      <p:sp>
        <p:nvSpPr>
          <p:cNvPr id="24" name="Text 17"/>
          <p:cNvSpPr/>
          <p:nvPr/>
        </p:nvSpPr>
        <p:spPr>
          <a:xfrm>
            <a:off x="7411522" y="6417469"/>
            <a:ext cx="6543794" cy="617220"/>
          </a:xfrm>
          <a:prstGeom prst="rect">
            <a:avLst/>
          </a:prstGeom>
          <a:noFill/>
          <a:ln/>
        </p:spPr>
        <p:txBody>
          <a:bodyPr wrap="squar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Implement a human-led, end-to-end smoke test of new features to confirm the entire stack is working as expected.</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5325" y="576024"/>
            <a:ext cx="4966930" cy="620911"/>
          </a:xfrm>
          <a:prstGeom prst="rect">
            <a:avLst/>
          </a:prstGeom>
          <a:noFill/>
          <a:ln/>
        </p:spPr>
        <p:txBody>
          <a:bodyPr wrap="none" lIns="0" tIns="0" rIns="0" bIns="0" rtlCol="0" anchor="t"/>
          <a:lstStyle/>
          <a:p>
            <a:pPr marL="0" indent="0" algn="l">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Conclusion</a:t>
            </a:r>
            <a:endParaRPr lang="en-US" sz="3900" dirty="0"/>
          </a:p>
        </p:txBody>
      </p:sp>
      <p:sp>
        <p:nvSpPr>
          <p:cNvPr id="3" name="Text 1"/>
          <p:cNvSpPr/>
          <p:nvPr/>
        </p:nvSpPr>
        <p:spPr>
          <a:xfrm>
            <a:off x="695325" y="1693545"/>
            <a:ext cx="5682615" cy="372428"/>
          </a:xfrm>
          <a:prstGeom prst="rect">
            <a:avLst/>
          </a:prstGeom>
          <a:noFill/>
          <a:ln/>
        </p:spPr>
        <p:txBody>
          <a:bodyPr wrap="none" lIns="0" tIns="0" rIns="0" bIns="0" rtlCol="0" anchor="t"/>
          <a:lstStyle/>
          <a:p>
            <a:pPr marL="0" indent="0" algn="l">
              <a:lnSpc>
                <a:spcPts val="2900"/>
              </a:lnSpc>
              <a:buNone/>
            </a:pPr>
            <a:r>
              <a:rPr lang="en-US" sz="2300" dirty="0">
                <a:solidFill>
                  <a:srgbClr val="505468"/>
                </a:solidFill>
                <a:latin typeface="Instrument Sans Semi Bold" pitchFamily="34" charset="0"/>
                <a:ea typeface="Instrument Sans Semi Bold" pitchFamily="34" charset="-122"/>
                <a:cs typeface="Instrument Sans Semi Bold" pitchFamily="34" charset="-120"/>
              </a:rPr>
              <a:t>A Glimpse into the Future of Engineering</a:t>
            </a:r>
            <a:endParaRPr lang="en-US" sz="2300" dirty="0"/>
          </a:p>
        </p:txBody>
      </p:sp>
      <p:sp>
        <p:nvSpPr>
          <p:cNvPr id="4" name="Text 2"/>
          <p:cNvSpPr/>
          <p:nvPr/>
        </p:nvSpPr>
        <p:spPr>
          <a:xfrm>
            <a:off x="695325" y="2264569"/>
            <a:ext cx="7750016" cy="635794"/>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5B5F71"/>
                </a:solidFill>
                <a:latin typeface="Instrument Sans Medium" pitchFamily="34" charset="0"/>
                <a:ea typeface="Instrument Sans Medium" pitchFamily="34" charset="-122"/>
                <a:cs typeface="Instrument Sans Medium" pitchFamily="34" charset="-120"/>
              </a:rPr>
              <a:t>Project Alpha</a:t>
            </a:r>
            <a:r>
              <a:rPr lang="en-US" sz="1550" dirty="0">
                <a:solidFill>
                  <a:srgbClr val="5B5F71"/>
                </a:solidFill>
                <a:latin typeface="Instrument Sans Medium" pitchFamily="34" charset="0"/>
                <a:ea typeface="Instrument Sans Medium" pitchFamily="34" charset="-122"/>
                <a:cs typeface="Instrument Sans Medium" pitchFamily="34" charset="-120"/>
              </a:rPr>
              <a:t> was a success, not because it was flawless, but because it provided invaluable lessons on a new development paradigm.</a:t>
            </a:r>
            <a:endParaRPr lang="en-US" sz="1550" dirty="0"/>
          </a:p>
        </p:txBody>
      </p:sp>
      <p:sp>
        <p:nvSpPr>
          <p:cNvPr id="5" name="Text 3"/>
          <p:cNvSpPr/>
          <p:nvPr/>
        </p:nvSpPr>
        <p:spPr>
          <a:xfrm>
            <a:off x="695325" y="2969895"/>
            <a:ext cx="7750016" cy="635794"/>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5B5F71"/>
                </a:solidFill>
                <a:latin typeface="Instrument Sans Medium" pitchFamily="34" charset="0"/>
                <a:ea typeface="Instrument Sans Medium" pitchFamily="34" charset="-122"/>
                <a:cs typeface="Instrument Sans Medium" pitchFamily="34" charset="-120"/>
              </a:rPr>
              <a:t>We have proven that AI agents like Jules can rapidly build and accelerate development on complex applications from a cold start.</a:t>
            </a:r>
            <a:endParaRPr lang="en-US" sz="1550" dirty="0"/>
          </a:p>
        </p:txBody>
      </p:sp>
      <p:sp>
        <p:nvSpPr>
          <p:cNvPr id="6" name="Text 4"/>
          <p:cNvSpPr/>
          <p:nvPr/>
        </p:nvSpPr>
        <p:spPr>
          <a:xfrm>
            <a:off x="695325" y="3675221"/>
            <a:ext cx="7750016" cy="1271588"/>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5B5F71"/>
                </a:solidFill>
                <a:latin typeface="Instrument Sans Medium" pitchFamily="34" charset="0"/>
                <a:ea typeface="Instrument Sans Medium" pitchFamily="34" charset="-122"/>
                <a:cs typeface="Instrument Sans Medium" pitchFamily="34" charset="-120"/>
              </a:rPr>
              <a:t>By acknowledging its initial limitations and applying lessons learned, we are confident we can leverage AI to significantly reduce development time and costs on future projects, while maintaining the highest standards of quality and resilience.</a:t>
            </a:r>
            <a:endParaRPr lang="en-US" sz="1550" dirty="0"/>
          </a:p>
        </p:txBody>
      </p:sp>
      <p:sp>
        <p:nvSpPr>
          <p:cNvPr id="7" name="Text 5"/>
          <p:cNvSpPr/>
          <p:nvPr/>
        </p:nvSpPr>
        <p:spPr>
          <a:xfrm>
            <a:off x="695325" y="5145405"/>
            <a:ext cx="6801683" cy="372428"/>
          </a:xfrm>
          <a:prstGeom prst="rect">
            <a:avLst/>
          </a:prstGeom>
          <a:noFill/>
          <a:ln/>
        </p:spPr>
        <p:txBody>
          <a:bodyPr wrap="none" lIns="0" tIns="0" rIns="0" bIns="0" rtlCol="0" anchor="t"/>
          <a:lstStyle/>
          <a:p>
            <a:pPr marL="0" indent="0" algn="l">
              <a:lnSpc>
                <a:spcPts val="2900"/>
              </a:lnSpc>
              <a:buNone/>
            </a:pPr>
            <a:r>
              <a:rPr lang="en-US" sz="2300" dirty="0">
                <a:solidFill>
                  <a:srgbClr val="505468"/>
                </a:solidFill>
                <a:latin typeface="Instrument Sans Semi Bold" pitchFamily="34" charset="0"/>
                <a:ea typeface="Instrument Sans Semi Bold" pitchFamily="34" charset="-122"/>
                <a:cs typeface="Instrument Sans Semi Bold" pitchFamily="34" charset="-120"/>
              </a:rPr>
              <a:t>Tips for Developers Working with Coding Agents</a:t>
            </a:r>
            <a:endParaRPr lang="en-US" sz="2300" dirty="0"/>
          </a:p>
        </p:txBody>
      </p:sp>
      <p:sp>
        <p:nvSpPr>
          <p:cNvPr id="8" name="Text 6"/>
          <p:cNvSpPr/>
          <p:nvPr/>
        </p:nvSpPr>
        <p:spPr>
          <a:xfrm>
            <a:off x="695325" y="5716429"/>
            <a:ext cx="7750016" cy="317897"/>
          </a:xfrm>
          <a:prstGeom prst="rect">
            <a:avLst/>
          </a:prstGeom>
          <a:noFill/>
          <a:ln/>
        </p:spPr>
        <p:txBody>
          <a:bodyPr wrap="none" lIns="0" tIns="0" rIns="0" bIns="0" rtlCol="0" anchor="t"/>
          <a:lstStyle/>
          <a:p>
            <a:pPr marL="342900" indent="-342900" algn="l">
              <a:lnSpc>
                <a:spcPts val="2500"/>
              </a:lnSpc>
              <a:buSzPct val="100000"/>
              <a:buFont typeface="+mj-lt"/>
              <a:buAutoNum type="arabicPeriod"/>
            </a:pPr>
            <a:r>
              <a:rPr lang="en-US" sz="1550" dirty="0">
                <a:solidFill>
                  <a:srgbClr val="5B5F71"/>
                </a:solidFill>
                <a:latin typeface="Instrument Sans Medium" pitchFamily="34" charset="0"/>
                <a:ea typeface="Instrument Sans Medium" pitchFamily="34" charset="-122"/>
                <a:cs typeface="Instrument Sans Medium" pitchFamily="34" charset="-120"/>
              </a:rPr>
              <a:t>Be specific with requirements and acceptance criteria</a:t>
            </a:r>
            <a:endParaRPr lang="en-US" sz="1550" dirty="0"/>
          </a:p>
        </p:txBody>
      </p:sp>
      <p:sp>
        <p:nvSpPr>
          <p:cNvPr id="9" name="Text 7"/>
          <p:cNvSpPr/>
          <p:nvPr/>
        </p:nvSpPr>
        <p:spPr>
          <a:xfrm>
            <a:off x="695325" y="6103858"/>
            <a:ext cx="7750016" cy="317897"/>
          </a:xfrm>
          <a:prstGeom prst="rect">
            <a:avLst/>
          </a:prstGeom>
          <a:noFill/>
          <a:ln/>
        </p:spPr>
        <p:txBody>
          <a:bodyPr wrap="none" lIns="0" tIns="0" rIns="0" bIns="0" rtlCol="0" anchor="t"/>
          <a:lstStyle/>
          <a:p>
            <a:pPr marL="342900" indent="-342900" algn="l">
              <a:lnSpc>
                <a:spcPts val="2500"/>
              </a:lnSpc>
              <a:buSzPct val="100000"/>
              <a:buFont typeface="+mj-lt"/>
              <a:buAutoNum type="arabicPeriod" startAt="2"/>
            </a:pPr>
            <a:r>
              <a:rPr lang="en-US" sz="1550" dirty="0">
                <a:solidFill>
                  <a:srgbClr val="5B5F71"/>
                </a:solidFill>
                <a:latin typeface="Instrument Sans Medium" pitchFamily="34" charset="0"/>
                <a:ea typeface="Instrument Sans Medium" pitchFamily="34" charset="-122"/>
                <a:cs typeface="Instrument Sans Medium" pitchFamily="34" charset="-120"/>
              </a:rPr>
              <a:t>Review code thoroughly - don't assume correctness</a:t>
            </a:r>
            <a:endParaRPr lang="en-US" sz="1550" dirty="0"/>
          </a:p>
        </p:txBody>
      </p:sp>
      <p:sp>
        <p:nvSpPr>
          <p:cNvPr id="10" name="Text 8"/>
          <p:cNvSpPr/>
          <p:nvPr/>
        </p:nvSpPr>
        <p:spPr>
          <a:xfrm>
            <a:off x="695325" y="6491288"/>
            <a:ext cx="7750016" cy="317897"/>
          </a:xfrm>
          <a:prstGeom prst="rect">
            <a:avLst/>
          </a:prstGeom>
          <a:noFill/>
          <a:ln/>
        </p:spPr>
        <p:txBody>
          <a:bodyPr wrap="none" lIns="0" tIns="0" rIns="0" bIns="0" rtlCol="0" anchor="t"/>
          <a:lstStyle/>
          <a:p>
            <a:pPr marL="342900" indent="-342900" algn="l">
              <a:lnSpc>
                <a:spcPts val="2500"/>
              </a:lnSpc>
              <a:buSzPct val="100000"/>
              <a:buFont typeface="+mj-lt"/>
              <a:buAutoNum type="arabicPeriod" startAt="3"/>
            </a:pPr>
            <a:r>
              <a:rPr lang="en-US" sz="1550" dirty="0">
                <a:solidFill>
                  <a:srgbClr val="5B5F71"/>
                </a:solidFill>
                <a:latin typeface="Instrument Sans Medium" pitchFamily="34" charset="0"/>
                <a:ea typeface="Instrument Sans Medium" pitchFamily="34" charset="-122"/>
                <a:cs typeface="Instrument Sans Medium" pitchFamily="34" charset="-120"/>
              </a:rPr>
              <a:t>Provide detailed context about existing systems and constraints</a:t>
            </a:r>
            <a:endParaRPr lang="en-US" sz="1550" dirty="0"/>
          </a:p>
        </p:txBody>
      </p:sp>
      <p:sp>
        <p:nvSpPr>
          <p:cNvPr id="11" name="Text 9"/>
          <p:cNvSpPr/>
          <p:nvPr/>
        </p:nvSpPr>
        <p:spPr>
          <a:xfrm>
            <a:off x="695325" y="6878717"/>
            <a:ext cx="7750016" cy="317897"/>
          </a:xfrm>
          <a:prstGeom prst="rect">
            <a:avLst/>
          </a:prstGeom>
          <a:noFill/>
          <a:ln/>
        </p:spPr>
        <p:txBody>
          <a:bodyPr wrap="none" lIns="0" tIns="0" rIns="0" bIns="0" rtlCol="0" anchor="t"/>
          <a:lstStyle/>
          <a:p>
            <a:pPr marL="342900" indent="-342900" algn="l">
              <a:lnSpc>
                <a:spcPts val="2500"/>
              </a:lnSpc>
              <a:buSzPct val="100000"/>
              <a:buFont typeface="+mj-lt"/>
              <a:buAutoNum type="arabicPeriod" startAt="4"/>
            </a:pPr>
            <a:r>
              <a:rPr lang="en-US" sz="1550" dirty="0">
                <a:solidFill>
                  <a:srgbClr val="5B5F71"/>
                </a:solidFill>
                <a:latin typeface="Instrument Sans Medium" pitchFamily="34" charset="0"/>
                <a:ea typeface="Instrument Sans Medium" pitchFamily="34" charset="-122"/>
                <a:cs typeface="Instrument Sans Medium" pitchFamily="34" charset="-120"/>
              </a:rPr>
              <a:t>Break complex tasks into smaller, manageable chunks</a:t>
            </a:r>
            <a:endParaRPr lang="en-US" sz="1550" dirty="0"/>
          </a:p>
        </p:txBody>
      </p:sp>
      <p:sp>
        <p:nvSpPr>
          <p:cNvPr id="12" name="Text 10"/>
          <p:cNvSpPr/>
          <p:nvPr/>
        </p:nvSpPr>
        <p:spPr>
          <a:xfrm>
            <a:off x="695325" y="7266146"/>
            <a:ext cx="7750016" cy="317897"/>
          </a:xfrm>
          <a:prstGeom prst="rect">
            <a:avLst/>
          </a:prstGeom>
          <a:noFill/>
          <a:ln/>
        </p:spPr>
        <p:txBody>
          <a:bodyPr wrap="none" lIns="0" tIns="0" rIns="0" bIns="0" rtlCol="0" anchor="t"/>
          <a:lstStyle/>
          <a:p>
            <a:pPr marL="342900" indent="-342900" algn="l">
              <a:lnSpc>
                <a:spcPts val="2500"/>
              </a:lnSpc>
              <a:buSzPct val="100000"/>
              <a:buFont typeface="+mj-lt"/>
              <a:buAutoNum type="arabicPeriod" startAt="5"/>
            </a:pPr>
            <a:r>
              <a:rPr lang="en-US" sz="1550" dirty="0">
                <a:solidFill>
                  <a:srgbClr val="5B5F71"/>
                </a:solidFill>
                <a:latin typeface="Instrument Sans Medium" pitchFamily="34" charset="0"/>
                <a:ea typeface="Instrument Sans Medium" pitchFamily="34" charset="-122"/>
                <a:cs typeface="Instrument Sans Medium" pitchFamily="34" charset="-120"/>
              </a:rPr>
              <a:t>Maintain a feedback loop to help the agent learn your preferences</a:t>
            </a:r>
            <a:endParaRPr lang="en-US" sz="1550" dirty="0"/>
          </a:p>
        </p:txBody>
      </p:sp>
      <p:pic>
        <p:nvPicPr>
          <p:cNvPr id="13" name="Image 0" descr="preencoded.png"/>
          <p:cNvPicPr>
            <a:picLocks noChangeAspect="1"/>
          </p:cNvPicPr>
          <p:nvPr/>
        </p:nvPicPr>
        <p:blipFill>
          <a:blip r:embed="rId3"/>
          <a:stretch>
            <a:fillRect/>
          </a:stretch>
        </p:blipFill>
        <p:spPr>
          <a:xfrm>
            <a:off x="8937546" y="1718429"/>
            <a:ext cx="5005149" cy="500514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872</Words>
  <Application>Microsoft Office PowerPoint</Application>
  <PresentationFormat>Custom</PresentationFormat>
  <Paragraphs>68</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Instrument Sans Medium</vt:lpstr>
      <vt:lpstr>Instrument Sans Semi Bold</vt:lpstr>
      <vt:lpstr>Instrument Sans Light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devel</dc:creator>
  <cp:lastModifiedBy>devel</cp:lastModifiedBy>
  <cp:revision>1</cp:revision>
  <dcterms:created xsi:type="dcterms:W3CDTF">2025-08-25T00:58:44Z</dcterms:created>
  <dcterms:modified xsi:type="dcterms:W3CDTF">2025-08-25T00:59:18Z</dcterms:modified>
</cp:coreProperties>
</file>